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5"/>
  </p:notesMasterIdLst>
  <p:sldIdLst>
    <p:sldId id="287" r:id="rId5"/>
    <p:sldId id="283" r:id="rId6"/>
    <p:sldId id="288" r:id="rId7"/>
    <p:sldId id="291" r:id="rId8"/>
    <p:sldId id="290" r:id="rId9"/>
    <p:sldId id="295" r:id="rId10"/>
    <p:sldId id="293" r:id="rId11"/>
    <p:sldId id="289" r:id="rId12"/>
    <p:sldId id="297" r:id="rId13"/>
    <p:sldId id="296" r:id="rId14"/>
  </p:sldIdLst>
  <p:sldSz cx="9753600" cy="48768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Montserrat Classic" panose="020B0604020202020204" pitchFamily="3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3923"/>
    <a:srgbClr val="933438"/>
    <a:srgbClr val="4B191B"/>
    <a:srgbClr val="FFC000"/>
    <a:srgbClr val="E6E6E6"/>
    <a:srgbClr val="C55B11"/>
    <a:srgbClr val="FCDC43"/>
    <a:srgbClr val="164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85620C-8490-433B-9284-C3579FC6C4F4}" v="5" dt="2020-10-15T15:18:25.2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70" d="100"/>
          <a:sy n="170" d="100"/>
        </p:scale>
        <p:origin x="184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 Rogan" userId="1385ebcb-156d-40be-adf2-0d303b1a366b" providerId="ADAL" clId="{EE85620C-8490-433B-9284-C3579FC6C4F4}"/>
    <pc:docChg chg="undo custSel delSld modSld sldOrd">
      <pc:chgData name="Ali Rogan" userId="1385ebcb-156d-40be-adf2-0d303b1a366b" providerId="ADAL" clId="{EE85620C-8490-433B-9284-C3579FC6C4F4}" dt="2020-10-15T15:47:43.512" v="311" actId="114"/>
      <pc:docMkLst>
        <pc:docMk/>
      </pc:docMkLst>
      <pc:sldChg chg="addSp modSp mod">
        <pc:chgData name="Ali Rogan" userId="1385ebcb-156d-40be-adf2-0d303b1a366b" providerId="ADAL" clId="{EE85620C-8490-433B-9284-C3579FC6C4F4}" dt="2020-10-15T14:59:57.090" v="103" actId="6549"/>
        <pc:sldMkLst>
          <pc:docMk/>
          <pc:sldMk cId="1289994546" sldId="283"/>
        </pc:sldMkLst>
        <pc:spChg chg="mod">
          <ac:chgData name="Ali Rogan" userId="1385ebcb-156d-40be-adf2-0d303b1a366b" providerId="ADAL" clId="{EE85620C-8490-433B-9284-C3579FC6C4F4}" dt="2020-10-15T14:49:19.276" v="73" actId="1076"/>
          <ac:spMkLst>
            <pc:docMk/>
            <pc:sldMk cId="1289994546" sldId="283"/>
            <ac:spMk id="4" creationId="{B034E498-EACF-7546-B426-BA4EAB62B9DB}"/>
          </ac:spMkLst>
        </pc:spChg>
        <pc:spChg chg="mod">
          <ac:chgData name="Ali Rogan" userId="1385ebcb-156d-40be-adf2-0d303b1a366b" providerId="ADAL" clId="{EE85620C-8490-433B-9284-C3579FC6C4F4}" dt="2020-10-15T14:59:57.090" v="103" actId="6549"/>
          <ac:spMkLst>
            <pc:docMk/>
            <pc:sldMk cId="1289994546" sldId="283"/>
            <ac:spMk id="5" creationId="{2A5537A9-0EC7-AF44-8151-57B6A1F7359A}"/>
          </ac:spMkLst>
        </pc:spChg>
        <pc:picChg chg="add mod modCrop">
          <ac:chgData name="Ali Rogan" userId="1385ebcb-156d-40be-adf2-0d303b1a366b" providerId="ADAL" clId="{EE85620C-8490-433B-9284-C3579FC6C4F4}" dt="2020-10-15T14:50:06.306" v="80" actId="1076"/>
          <ac:picMkLst>
            <pc:docMk/>
            <pc:sldMk cId="1289994546" sldId="283"/>
            <ac:picMk id="3" creationId="{8BC1D76F-A806-4F90-BFB7-AA78B39081D7}"/>
          </ac:picMkLst>
        </pc:picChg>
        <pc:picChg chg="add mod modCrop">
          <ac:chgData name="Ali Rogan" userId="1385ebcb-156d-40be-adf2-0d303b1a366b" providerId="ADAL" clId="{EE85620C-8490-433B-9284-C3579FC6C4F4}" dt="2020-10-15T14:50:02.796" v="79" actId="1076"/>
          <ac:picMkLst>
            <pc:docMk/>
            <pc:sldMk cId="1289994546" sldId="283"/>
            <ac:picMk id="7" creationId="{39A18A68-452F-4E85-A11D-01697AC640EC}"/>
          </ac:picMkLst>
        </pc:picChg>
        <pc:picChg chg="mod">
          <ac:chgData name="Ali Rogan" userId="1385ebcb-156d-40be-adf2-0d303b1a366b" providerId="ADAL" clId="{EE85620C-8490-433B-9284-C3579FC6C4F4}" dt="2020-10-15T14:49:29.994" v="75" actId="1076"/>
          <ac:picMkLst>
            <pc:docMk/>
            <pc:sldMk cId="1289994546" sldId="283"/>
            <ac:picMk id="14" creationId="{8554ACBB-3CDF-3744-868C-8A98000C6159}"/>
          </ac:picMkLst>
        </pc:picChg>
        <pc:picChg chg="mod">
          <ac:chgData name="Ali Rogan" userId="1385ebcb-156d-40be-adf2-0d303b1a366b" providerId="ADAL" clId="{EE85620C-8490-433B-9284-C3579FC6C4F4}" dt="2020-10-15T14:49:23.160" v="74" actId="1076"/>
          <ac:picMkLst>
            <pc:docMk/>
            <pc:sldMk cId="1289994546" sldId="283"/>
            <ac:picMk id="15" creationId="{44E32F80-A966-4F4D-B57E-A3CAD9BD0139}"/>
          </ac:picMkLst>
        </pc:picChg>
      </pc:sldChg>
      <pc:sldChg chg="modSp mod">
        <pc:chgData name="Ali Rogan" userId="1385ebcb-156d-40be-adf2-0d303b1a366b" providerId="ADAL" clId="{EE85620C-8490-433B-9284-C3579FC6C4F4}" dt="2020-10-15T14:47:06.992" v="55" actId="404"/>
        <pc:sldMkLst>
          <pc:docMk/>
          <pc:sldMk cId="0" sldId="287"/>
        </pc:sldMkLst>
        <pc:spChg chg="mod">
          <ac:chgData name="Ali Rogan" userId="1385ebcb-156d-40be-adf2-0d303b1a366b" providerId="ADAL" clId="{EE85620C-8490-433B-9284-C3579FC6C4F4}" dt="2020-10-15T14:47:06.992" v="55" actId="404"/>
          <ac:spMkLst>
            <pc:docMk/>
            <pc:sldMk cId="0" sldId="287"/>
            <ac:spMk id="73" creationId="{996F603C-7CD5-44CA-9387-1629B55E9E92}"/>
          </ac:spMkLst>
        </pc:spChg>
      </pc:sldChg>
      <pc:sldChg chg="modSp mod ord">
        <pc:chgData name="Ali Rogan" userId="1385ebcb-156d-40be-adf2-0d303b1a366b" providerId="ADAL" clId="{EE85620C-8490-433B-9284-C3579FC6C4F4}" dt="2020-10-15T15:01:22.197" v="135" actId="20577"/>
        <pc:sldMkLst>
          <pc:docMk/>
          <pc:sldMk cId="3345768438" sldId="288"/>
        </pc:sldMkLst>
        <pc:spChg chg="mod">
          <ac:chgData name="Ali Rogan" userId="1385ebcb-156d-40be-adf2-0d303b1a366b" providerId="ADAL" clId="{EE85620C-8490-433B-9284-C3579FC6C4F4}" dt="2020-10-15T15:01:22.197" v="135" actId="20577"/>
          <ac:spMkLst>
            <pc:docMk/>
            <pc:sldMk cId="3345768438" sldId="288"/>
            <ac:spMk id="8" creationId="{BA026461-2DF8-7849-AD9F-9744259E6D89}"/>
          </ac:spMkLst>
        </pc:spChg>
      </pc:sldChg>
      <pc:sldChg chg="addSp delSp modSp mod ord">
        <pc:chgData name="Ali Rogan" userId="1385ebcb-156d-40be-adf2-0d303b1a366b" providerId="ADAL" clId="{EE85620C-8490-433B-9284-C3579FC6C4F4}" dt="2020-10-15T15:23:02.500" v="281" actId="478"/>
        <pc:sldMkLst>
          <pc:docMk/>
          <pc:sldMk cId="267398087" sldId="289"/>
        </pc:sldMkLst>
        <pc:picChg chg="add del mod modCrop">
          <ac:chgData name="Ali Rogan" userId="1385ebcb-156d-40be-adf2-0d303b1a366b" providerId="ADAL" clId="{EE85620C-8490-433B-9284-C3579FC6C4F4}" dt="2020-10-15T15:23:02.500" v="281" actId="478"/>
          <ac:picMkLst>
            <pc:docMk/>
            <pc:sldMk cId="267398087" sldId="289"/>
            <ac:picMk id="4" creationId="{F79DEB34-78DB-4E94-926D-8FC1C99D2ADA}"/>
          </ac:picMkLst>
        </pc:picChg>
        <pc:picChg chg="add del mod">
          <ac:chgData name="Ali Rogan" userId="1385ebcb-156d-40be-adf2-0d303b1a366b" providerId="ADAL" clId="{EE85620C-8490-433B-9284-C3579FC6C4F4}" dt="2020-10-15T15:22:44.268" v="265" actId="22"/>
          <ac:picMkLst>
            <pc:docMk/>
            <pc:sldMk cId="267398087" sldId="289"/>
            <ac:picMk id="6" creationId="{21D9F054-A338-4317-A76C-7A45A82D49A3}"/>
          </ac:picMkLst>
        </pc:picChg>
        <pc:picChg chg="add del mod modCrop">
          <ac:chgData name="Ali Rogan" userId="1385ebcb-156d-40be-adf2-0d303b1a366b" providerId="ADAL" clId="{EE85620C-8490-433B-9284-C3579FC6C4F4}" dt="2020-10-15T15:23:00.598" v="280" actId="478"/>
          <ac:picMkLst>
            <pc:docMk/>
            <pc:sldMk cId="267398087" sldId="289"/>
            <ac:picMk id="15" creationId="{86371392-BA43-40D2-B777-B9FE7F4AC0D2}"/>
          </ac:picMkLst>
        </pc:picChg>
      </pc:sldChg>
      <pc:sldChg chg="addSp delSp modSp mod ord">
        <pc:chgData name="Ali Rogan" userId="1385ebcb-156d-40be-adf2-0d303b1a366b" providerId="ADAL" clId="{EE85620C-8490-433B-9284-C3579FC6C4F4}" dt="2020-10-15T15:47:43.512" v="311" actId="114"/>
        <pc:sldMkLst>
          <pc:docMk/>
          <pc:sldMk cId="2105618015" sldId="290"/>
        </pc:sldMkLst>
        <pc:spChg chg="mod">
          <ac:chgData name="Ali Rogan" userId="1385ebcb-156d-40be-adf2-0d303b1a366b" providerId="ADAL" clId="{EE85620C-8490-433B-9284-C3579FC6C4F4}" dt="2020-10-15T15:04:42.601" v="143" actId="1076"/>
          <ac:spMkLst>
            <pc:docMk/>
            <pc:sldMk cId="2105618015" sldId="290"/>
            <ac:spMk id="4" creationId="{96F22D0E-DD0B-4A43-A3A9-2CEB917A198D}"/>
          </ac:spMkLst>
        </pc:spChg>
        <pc:spChg chg="add mod">
          <ac:chgData name="Ali Rogan" userId="1385ebcb-156d-40be-adf2-0d303b1a366b" providerId="ADAL" clId="{EE85620C-8490-433B-9284-C3579FC6C4F4}" dt="2020-10-15T15:47:43.512" v="311" actId="114"/>
          <ac:spMkLst>
            <pc:docMk/>
            <pc:sldMk cId="2105618015" sldId="290"/>
            <ac:spMk id="16" creationId="{41D4D2BD-D4E4-4F4A-9B91-CC7E1A1AB093}"/>
          </ac:spMkLst>
        </pc:spChg>
        <pc:graphicFrameChg chg="del mod">
          <ac:chgData name="Ali Rogan" userId="1385ebcb-156d-40be-adf2-0d303b1a366b" providerId="ADAL" clId="{EE85620C-8490-433B-9284-C3579FC6C4F4}" dt="2020-10-15T15:16:38.711" v="220" actId="478"/>
          <ac:graphicFrameMkLst>
            <pc:docMk/>
            <pc:sldMk cId="2105618015" sldId="290"/>
            <ac:graphicFrameMk id="15" creationId="{94242BDF-C215-3C43-BF7B-505DB3F08B64}"/>
          </ac:graphicFrameMkLst>
        </pc:graphicFrameChg>
        <pc:picChg chg="add mod modCrop">
          <ac:chgData name="Ali Rogan" userId="1385ebcb-156d-40be-adf2-0d303b1a366b" providerId="ADAL" clId="{EE85620C-8490-433B-9284-C3579FC6C4F4}" dt="2020-10-15T15:17:13.162" v="227" actId="14100"/>
          <ac:picMkLst>
            <pc:docMk/>
            <pc:sldMk cId="2105618015" sldId="290"/>
            <ac:picMk id="17" creationId="{F3889C27-46C7-4246-A0EC-18F7F606A26C}"/>
          </ac:picMkLst>
        </pc:picChg>
      </pc:sldChg>
      <pc:sldChg chg="ord">
        <pc:chgData name="Ali Rogan" userId="1385ebcb-156d-40be-adf2-0d303b1a366b" providerId="ADAL" clId="{EE85620C-8490-433B-9284-C3579FC6C4F4}" dt="2020-10-15T15:03:10.930" v="137"/>
        <pc:sldMkLst>
          <pc:docMk/>
          <pc:sldMk cId="2433209833" sldId="291"/>
        </pc:sldMkLst>
      </pc:sldChg>
      <pc:sldChg chg="ord">
        <pc:chgData name="Ali Rogan" userId="1385ebcb-156d-40be-adf2-0d303b1a366b" providerId="ADAL" clId="{EE85620C-8490-433B-9284-C3579FC6C4F4}" dt="2020-10-15T15:12:26.233" v="196"/>
        <pc:sldMkLst>
          <pc:docMk/>
          <pc:sldMk cId="2433215794" sldId="293"/>
        </pc:sldMkLst>
      </pc:sldChg>
      <pc:sldChg chg="del">
        <pc:chgData name="Ali Rogan" userId="1385ebcb-156d-40be-adf2-0d303b1a366b" providerId="ADAL" clId="{EE85620C-8490-433B-9284-C3579FC6C4F4}" dt="2020-10-15T15:10:56.040" v="174" actId="47"/>
        <pc:sldMkLst>
          <pc:docMk/>
          <pc:sldMk cId="224065253" sldId="294"/>
        </pc:sldMkLst>
      </pc:sldChg>
      <pc:sldChg chg="modSp mod">
        <pc:chgData name="Ali Rogan" userId="1385ebcb-156d-40be-adf2-0d303b1a366b" providerId="ADAL" clId="{EE85620C-8490-433B-9284-C3579FC6C4F4}" dt="2020-10-15T15:23:34.947" v="299" actId="1035"/>
        <pc:sldMkLst>
          <pc:docMk/>
          <pc:sldMk cId="2218832389" sldId="295"/>
        </pc:sldMkLst>
        <pc:spChg chg="mod">
          <ac:chgData name="Ali Rogan" userId="1385ebcb-156d-40be-adf2-0d303b1a366b" providerId="ADAL" clId="{EE85620C-8490-433B-9284-C3579FC6C4F4}" dt="2020-10-15T15:23:34.947" v="299" actId="1035"/>
          <ac:spMkLst>
            <pc:docMk/>
            <pc:sldMk cId="2218832389" sldId="295"/>
            <ac:spMk id="6" creationId="{CF2B5402-CBB5-D04A-81D3-5264BC45FAB0}"/>
          </ac:spMkLst>
        </pc:spChg>
        <pc:picChg chg="mod">
          <ac:chgData name="Ali Rogan" userId="1385ebcb-156d-40be-adf2-0d303b1a366b" providerId="ADAL" clId="{EE85620C-8490-433B-9284-C3579FC6C4F4}" dt="2020-10-15T15:10:24.408" v="162" actId="1076"/>
          <ac:picMkLst>
            <pc:docMk/>
            <pc:sldMk cId="2218832389" sldId="295"/>
            <ac:picMk id="5" creationId="{F1383825-EF55-6D45-9554-21B9AA11F0A7}"/>
          </ac:picMkLst>
        </pc:picChg>
      </pc:sldChg>
      <pc:sldChg chg="addSp delSp modSp mod ord">
        <pc:chgData name="Ali Rogan" userId="1385ebcb-156d-40be-adf2-0d303b1a366b" providerId="ADAL" clId="{EE85620C-8490-433B-9284-C3579FC6C4F4}" dt="2020-10-15T15:22:50.359" v="273" actId="22"/>
        <pc:sldMkLst>
          <pc:docMk/>
          <pc:sldMk cId="1128428443" sldId="297"/>
        </pc:sldMkLst>
        <pc:spChg chg="mod">
          <ac:chgData name="Ali Rogan" userId="1385ebcb-156d-40be-adf2-0d303b1a366b" providerId="ADAL" clId="{EE85620C-8490-433B-9284-C3579FC6C4F4}" dt="2020-10-15T15:22:48.918" v="271" actId="1076"/>
          <ac:spMkLst>
            <pc:docMk/>
            <pc:sldMk cId="1128428443" sldId="297"/>
            <ac:spMk id="5" creationId="{C156899E-1B16-F64A-AD1B-CC5479F52842}"/>
          </ac:spMkLst>
        </pc:spChg>
        <pc:spChg chg="mod">
          <ac:chgData name="Ali Rogan" userId="1385ebcb-156d-40be-adf2-0d303b1a366b" providerId="ADAL" clId="{EE85620C-8490-433B-9284-C3579FC6C4F4}" dt="2020-10-15T15:14:08.193" v="218" actId="20577"/>
          <ac:spMkLst>
            <pc:docMk/>
            <pc:sldMk cId="1128428443" sldId="297"/>
            <ac:spMk id="8" creationId="{BA026461-2DF8-7849-AD9F-9744259E6D89}"/>
          </ac:spMkLst>
        </pc:spChg>
        <pc:picChg chg="add del mod">
          <ac:chgData name="Ali Rogan" userId="1385ebcb-156d-40be-adf2-0d303b1a366b" providerId="ADAL" clId="{EE85620C-8490-433B-9284-C3579FC6C4F4}" dt="2020-10-15T15:22:50.359" v="273" actId="22"/>
          <ac:picMkLst>
            <pc:docMk/>
            <pc:sldMk cId="1128428443" sldId="297"/>
            <ac:picMk id="4" creationId="{C3D599AA-E93C-4690-B0CA-80229E9B35F0}"/>
          </ac:picMkLst>
        </pc:picChg>
        <pc:picChg chg="add del mod">
          <ac:chgData name="Ali Rogan" userId="1385ebcb-156d-40be-adf2-0d303b1a366b" providerId="ADAL" clId="{EE85620C-8490-433B-9284-C3579FC6C4F4}" dt="2020-10-15T15:22:50.359" v="273" actId="22"/>
          <ac:picMkLst>
            <pc:docMk/>
            <pc:sldMk cId="1128428443" sldId="297"/>
            <ac:picMk id="6" creationId="{FB48A2F6-952C-423F-8C4F-9F2F79106475}"/>
          </ac:picMkLst>
        </pc:picChg>
        <pc:picChg chg="add del mod modCrop">
          <ac:chgData name="Ali Rogan" userId="1385ebcb-156d-40be-adf2-0d303b1a366b" providerId="ADAL" clId="{EE85620C-8490-433B-9284-C3579FC6C4F4}" dt="2020-10-15T15:22:47.953" v="270" actId="22"/>
          <ac:picMkLst>
            <pc:docMk/>
            <pc:sldMk cId="1128428443" sldId="297"/>
            <ac:picMk id="7" creationId="{3EBFA99A-4726-42C9-8866-2981E7F67ED8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3EA2A7-BA3C-0A4E-97E4-A9E335541206}" type="doc">
      <dgm:prSet loTypeId="urn:microsoft.com/office/officeart/2005/8/layout/vList5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132F688-D93A-E24A-8BBB-DE7965791A92}">
      <dgm:prSet/>
      <dgm:spPr/>
      <dgm:t>
        <a:bodyPr/>
        <a:lstStyle/>
        <a:p>
          <a:r>
            <a:rPr lang="en-GB" dirty="0"/>
            <a:t>Ease of access </a:t>
          </a:r>
        </a:p>
      </dgm:t>
    </dgm:pt>
    <dgm:pt modelId="{D29A0BF2-8392-5E4D-B6AD-FD28F9372254}" type="parTrans" cxnId="{A5003B35-6D79-6F46-B69E-BACF81C3216F}">
      <dgm:prSet/>
      <dgm:spPr/>
      <dgm:t>
        <a:bodyPr/>
        <a:lstStyle/>
        <a:p>
          <a:endParaRPr lang="en-US"/>
        </a:p>
      </dgm:t>
    </dgm:pt>
    <dgm:pt modelId="{47E16629-F91F-B941-BBAB-4A517DC39A7E}" type="sibTrans" cxnId="{A5003B35-6D79-6F46-B69E-BACF81C3216F}">
      <dgm:prSet/>
      <dgm:spPr/>
      <dgm:t>
        <a:bodyPr/>
        <a:lstStyle/>
        <a:p>
          <a:endParaRPr lang="en-US"/>
        </a:p>
      </dgm:t>
    </dgm:pt>
    <dgm:pt modelId="{2C0DA333-4469-424E-B72D-D562201C0E2E}">
      <dgm:prSet/>
      <dgm:spPr/>
      <dgm:t>
        <a:bodyPr/>
        <a:lstStyle/>
        <a:p>
          <a:r>
            <a:rPr lang="en-GB" dirty="0"/>
            <a:t>Least intrusive intervention first </a:t>
          </a:r>
        </a:p>
      </dgm:t>
    </dgm:pt>
    <dgm:pt modelId="{F0DCC8CB-AED1-7641-8FC5-BD2145D9E95E}" type="parTrans" cxnId="{9E78106C-02EC-1849-8FC5-0B7E91F8A1EB}">
      <dgm:prSet/>
      <dgm:spPr/>
      <dgm:t>
        <a:bodyPr/>
        <a:lstStyle/>
        <a:p>
          <a:endParaRPr lang="en-US"/>
        </a:p>
      </dgm:t>
    </dgm:pt>
    <dgm:pt modelId="{DAB205DC-2BEA-0E4B-B2AF-C43EF3436812}" type="sibTrans" cxnId="{9E78106C-02EC-1849-8FC5-0B7E91F8A1EB}">
      <dgm:prSet/>
      <dgm:spPr/>
      <dgm:t>
        <a:bodyPr/>
        <a:lstStyle/>
        <a:p>
          <a:endParaRPr lang="en-US"/>
        </a:p>
      </dgm:t>
    </dgm:pt>
    <dgm:pt modelId="{12C17DD6-D6D9-024A-9928-7EC9D9A0030A}">
      <dgm:prSet/>
      <dgm:spPr/>
      <dgm:t>
        <a:bodyPr/>
        <a:lstStyle/>
        <a:p>
          <a:r>
            <a:rPr lang="en-GB" dirty="0"/>
            <a:t>Trained and competent clinicians </a:t>
          </a:r>
        </a:p>
      </dgm:t>
    </dgm:pt>
    <dgm:pt modelId="{D3199C99-2276-1548-BB17-1BBD978DF5A8}" type="parTrans" cxnId="{840A241E-6013-0640-AD9E-912FA1CE6DB7}">
      <dgm:prSet/>
      <dgm:spPr/>
      <dgm:t>
        <a:bodyPr/>
        <a:lstStyle/>
        <a:p>
          <a:endParaRPr lang="en-US"/>
        </a:p>
      </dgm:t>
    </dgm:pt>
    <dgm:pt modelId="{C38232BC-78E7-1340-9232-DEF51BD8FAAA}" type="sibTrans" cxnId="{840A241E-6013-0640-AD9E-912FA1CE6DB7}">
      <dgm:prSet/>
      <dgm:spPr/>
      <dgm:t>
        <a:bodyPr/>
        <a:lstStyle/>
        <a:p>
          <a:endParaRPr lang="en-US"/>
        </a:p>
      </dgm:t>
    </dgm:pt>
    <dgm:pt modelId="{3C84B0F7-9DC8-8048-A1B2-503B610F38B1}">
      <dgm:prSet/>
      <dgm:spPr/>
      <dgm:t>
        <a:bodyPr/>
        <a:lstStyle/>
        <a:p>
          <a:r>
            <a:rPr lang="en-GB" dirty="0"/>
            <a:t>Meaningful choice</a:t>
          </a:r>
        </a:p>
      </dgm:t>
    </dgm:pt>
    <dgm:pt modelId="{7F3B13EB-3428-0344-8B89-97BF844BBB41}" type="parTrans" cxnId="{73FC8C89-1C43-8148-80B6-59ECC00CC846}">
      <dgm:prSet/>
      <dgm:spPr/>
      <dgm:t>
        <a:bodyPr/>
        <a:lstStyle/>
        <a:p>
          <a:endParaRPr lang="en-US"/>
        </a:p>
      </dgm:t>
    </dgm:pt>
    <dgm:pt modelId="{FE466155-3BDB-7947-AD69-9F113A169956}" type="sibTrans" cxnId="{73FC8C89-1C43-8148-80B6-59ECC00CC846}">
      <dgm:prSet/>
      <dgm:spPr/>
      <dgm:t>
        <a:bodyPr/>
        <a:lstStyle/>
        <a:p>
          <a:endParaRPr lang="en-US"/>
        </a:p>
      </dgm:t>
    </dgm:pt>
    <dgm:pt modelId="{39041CCF-E27B-0A45-9BFC-39493A296B1D}">
      <dgm:prSet/>
      <dgm:spPr/>
      <dgm:t>
        <a:bodyPr/>
        <a:lstStyle/>
        <a:p>
          <a:r>
            <a:rPr lang="en-GB" dirty="0"/>
            <a:t>Routine, outcome monitoring </a:t>
          </a:r>
        </a:p>
      </dgm:t>
    </dgm:pt>
    <dgm:pt modelId="{EF8ADAD2-7D9D-A040-BD67-837E4596EA98}" type="parTrans" cxnId="{DE064A9A-BAAF-9445-ADD9-E10CA139A138}">
      <dgm:prSet/>
      <dgm:spPr/>
      <dgm:t>
        <a:bodyPr/>
        <a:lstStyle/>
        <a:p>
          <a:endParaRPr lang="en-US"/>
        </a:p>
      </dgm:t>
    </dgm:pt>
    <dgm:pt modelId="{8D90FD28-42F3-C543-AB18-A74B84FA6D27}" type="sibTrans" cxnId="{DE064A9A-BAAF-9445-ADD9-E10CA139A138}">
      <dgm:prSet/>
      <dgm:spPr/>
      <dgm:t>
        <a:bodyPr/>
        <a:lstStyle/>
        <a:p>
          <a:endParaRPr lang="en-US"/>
        </a:p>
      </dgm:t>
    </dgm:pt>
    <dgm:pt modelId="{17D58E62-1E10-E446-AB5F-DC349277682B}">
      <dgm:prSet/>
      <dgm:spPr/>
      <dgm:t>
        <a:bodyPr/>
        <a:lstStyle/>
        <a:p>
          <a:r>
            <a:rPr lang="en-GB" dirty="0"/>
            <a:t>Close links</a:t>
          </a:r>
        </a:p>
      </dgm:t>
    </dgm:pt>
    <dgm:pt modelId="{83CA58EA-D9DA-E145-8AEB-5C256842ACC8}" type="parTrans" cxnId="{DF2CA964-EF7E-B64B-A4E5-F38DF1E4626B}">
      <dgm:prSet/>
      <dgm:spPr/>
      <dgm:t>
        <a:bodyPr/>
        <a:lstStyle/>
        <a:p>
          <a:endParaRPr lang="en-US"/>
        </a:p>
      </dgm:t>
    </dgm:pt>
    <dgm:pt modelId="{22882470-C45E-3A4D-ABD3-C75EBD8F7B04}" type="sibTrans" cxnId="{DF2CA964-EF7E-B64B-A4E5-F38DF1E4626B}">
      <dgm:prSet/>
      <dgm:spPr/>
      <dgm:t>
        <a:bodyPr/>
        <a:lstStyle/>
        <a:p>
          <a:endParaRPr lang="en-US"/>
        </a:p>
      </dgm:t>
    </dgm:pt>
    <dgm:pt modelId="{5D3B4349-5956-F044-A233-2F2151C85080}">
      <dgm:prSet/>
      <dgm:spPr/>
      <dgm:t>
        <a:bodyPr/>
        <a:lstStyle/>
        <a:p>
          <a:r>
            <a:rPr lang="en-GB" dirty="0"/>
            <a:t>Including the use of self-referrals</a:t>
          </a:r>
          <a:endParaRPr lang="en-US" dirty="0"/>
        </a:p>
      </dgm:t>
    </dgm:pt>
    <dgm:pt modelId="{3ADBB5A7-3B56-7046-B894-E183A64875F5}" type="parTrans" cxnId="{F68478EA-6B6A-3944-84A3-9018B946665F}">
      <dgm:prSet/>
      <dgm:spPr/>
      <dgm:t>
        <a:bodyPr/>
        <a:lstStyle/>
        <a:p>
          <a:endParaRPr lang="en-US"/>
        </a:p>
      </dgm:t>
    </dgm:pt>
    <dgm:pt modelId="{E058DE4F-F7F5-E744-AF1D-02938CC7314C}" type="sibTrans" cxnId="{F68478EA-6B6A-3944-84A3-9018B946665F}">
      <dgm:prSet/>
      <dgm:spPr/>
      <dgm:t>
        <a:bodyPr/>
        <a:lstStyle/>
        <a:p>
          <a:endParaRPr lang="en-US"/>
        </a:p>
      </dgm:t>
    </dgm:pt>
    <dgm:pt modelId="{19CE5CCE-51C1-9A40-8C07-F6D4029BE265}">
      <dgm:prSet/>
      <dgm:spPr/>
      <dgm:t>
        <a:bodyPr/>
        <a:lstStyle/>
        <a:p>
          <a:r>
            <a:rPr lang="en-GB" dirty="0"/>
            <a:t>In line with NICE-recommended psychological therapies and a stepped-care model</a:t>
          </a:r>
          <a:endParaRPr lang="en-US" dirty="0"/>
        </a:p>
      </dgm:t>
    </dgm:pt>
    <dgm:pt modelId="{9BFCD106-F7E3-1544-918E-74B061C3DA8D}" type="parTrans" cxnId="{E46308E2-8432-964C-BE76-5322013047C2}">
      <dgm:prSet/>
      <dgm:spPr/>
      <dgm:t>
        <a:bodyPr/>
        <a:lstStyle/>
        <a:p>
          <a:endParaRPr lang="en-US"/>
        </a:p>
      </dgm:t>
    </dgm:pt>
    <dgm:pt modelId="{3F189478-525E-AF48-B77C-1300862B4294}" type="sibTrans" cxnId="{E46308E2-8432-964C-BE76-5322013047C2}">
      <dgm:prSet/>
      <dgm:spPr/>
      <dgm:t>
        <a:bodyPr/>
        <a:lstStyle/>
        <a:p>
          <a:endParaRPr lang="en-US"/>
        </a:p>
      </dgm:t>
    </dgm:pt>
    <dgm:pt modelId="{8991CE04-EE75-B049-AB38-46919F43B26B}">
      <dgm:prSet/>
      <dgm:spPr/>
      <dgm:t>
        <a:bodyPr/>
        <a:lstStyle/>
        <a:p>
          <a:r>
            <a:rPr lang="en-GB" dirty="0"/>
            <a:t>Who have regular clinical supervision that is outcome-focused and supportive</a:t>
          </a:r>
          <a:endParaRPr lang="en-US" dirty="0"/>
        </a:p>
      </dgm:t>
    </dgm:pt>
    <dgm:pt modelId="{9DCC56EA-C126-5940-8B4C-E4D597DD8D46}" type="parTrans" cxnId="{FDA94234-08CB-874C-A240-7E405FE412C5}">
      <dgm:prSet/>
      <dgm:spPr/>
      <dgm:t>
        <a:bodyPr/>
        <a:lstStyle/>
        <a:p>
          <a:endParaRPr lang="en-US"/>
        </a:p>
      </dgm:t>
    </dgm:pt>
    <dgm:pt modelId="{A435EFD2-54C0-8144-BE39-8EC9BBFE922E}" type="sibTrans" cxnId="{FDA94234-08CB-874C-A240-7E405FE412C5}">
      <dgm:prSet/>
      <dgm:spPr/>
      <dgm:t>
        <a:bodyPr/>
        <a:lstStyle/>
        <a:p>
          <a:endParaRPr lang="en-US"/>
        </a:p>
      </dgm:t>
    </dgm:pt>
    <dgm:pt modelId="{10369435-69F7-E34F-AFB9-6CEA828E7052}">
      <dgm:prSet/>
      <dgm:spPr/>
      <dgm:t>
        <a:bodyPr/>
        <a:lstStyle/>
        <a:p>
          <a:r>
            <a:rPr lang="en-US" dirty="0"/>
            <a:t>In treatment</a:t>
          </a:r>
        </a:p>
      </dgm:t>
    </dgm:pt>
    <dgm:pt modelId="{B86D278E-439B-A742-B080-3F78FA652021}" type="parTrans" cxnId="{8E215D28-5B90-8D49-A3BE-B3910E18103D}">
      <dgm:prSet/>
      <dgm:spPr/>
      <dgm:t>
        <a:bodyPr/>
        <a:lstStyle/>
        <a:p>
          <a:endParaRPr lang="en-US"/>
        </a:p>
      </dgm:t>
    </dgm:pt>
    <dgm:pt modelId="{B1483B87-C2FF-6C4E-AE49-1BC392D9069A}" type="sibTrans" cxnId="{8E215D28-5B90-8D49-A3BE-B3910E18103D}">
      <dgm:prSet/>
      <dgm:spPr/>
      <dgm:t>
        <a:bodyPr/>
        <a:lstStyle/>
        <a:p>
          <a:endParaRPr lang="en-US"/>
        </a:p>
      </dgm:t>
    </dgm:pt>
    <dgm:pt modelId="{1FDE1679-D1C6-554A-860A-0B96921B118B}">
      <dgm:prSet/>
      <dgm:spPr/>
      <dgm:t>
        <a:bodyPr/>
        <a:lstStyle/>
        <a:p>
          <a:r>
            <a:rPr lang="en-GB" dirty="0"/>
            <a:t>Session by session</a:t>
          </a:r>
          <a:endParaRPr lang="en-US" dirty="0"/>
        </a:p>
      </dgm:t>
    </dgm:pt>
    <dgm:pt modelId="{8DD3C1CF-5515-D64C-8A55-18B8B7B84ACF}" type="parTrans" cxnId="{BEB69AFC-CE1C-B945-9C4C-EDEBF6E1F7C2}">
      <dgm:prSet/>
      <dgm:spPr/>
      <dgm:t>
        <a:bodyPr/>
        <a:lstStyle/>
        <a:p>
          <a:endParaRPr lang="en-US"/>
        </a:p>
      </dgm:t>
    </dgm:pt>
    <dgm:pt modelId="{8A0C3FE4-BDF3-C947-8CC2-47B38B916447}" type="sibTrans" cxnId="{BEB69AFC-CE1C-B945-9C4C-EDEBF6E1F7C2}">
      <dgm:prSet/>
      <dgm:spPr/>
      <dgm:t>
        <a:bodyPr/>
        <a:lstStyle/>
        <a:p>
          <a:endParaRPr lang="en-US"/>
        </a:p>
      </dgm:t>
    </dgm:pt>
    <dgm:pt modelId="{B9BE2BC6-C2E0-F542-B0A8-D9818F81692B}">
      <dgm:prSet/>
      <dgm:spPr/>
      <dgm:t>
        <a:bodyPr/>
        <a:lstStyle/>
        <a:p>
          <a:r>
            <a:rPr lang="en-GB" dirty="0"/>
            <a:t>With primary care, specialist mental health services, third sector, social care and employment support services. </a:t>
          </a:r>
          <a:endParaRPr lang="en-US" dirty="0"/>
        </a:p>
      </dgm:t>
    </dgm:pt>
    <dgm:pt modelId="{1B39BACC-3883-AF4F-9417-C09F13B94D8C}" type="parTrans" cxnId="{4B94964C-F3B4-A640-9B48-41551083B97E}">
      <dgm:prSet/>
      <dgm:spPr/>
      <dgm:t>
        <a:bodyPr/>
        <a:lstStyle/>
        <a:p>
          <a:endParaRPr lang="en-US"/>
        </a:p>
      </dgm:t>
    </dgm:pt>
    <dgm:pt modelId="{B4B22B6A-5662-EA45-9695-10AFAE84E78D}" type="sibTrans" cxnId="{4B94964C-F3B4-A640-9B48-41551083B97E}">
      <dgm:prSet/>
      <dgm:spPr/>
      <dgm:t>
        <a:bodyPr/>
        <a:lstStyle/>
        <a:p>
          <a:endParaRPr lang="en-US"/>
        </a:p>
      </dgm:t>
    </dgm:pt>
    <dgm:pt modelId="{C8EDBE4F-8997-9B4F-947C-A744E4C2F082}" type="pres">
      <dgm:prSet presAssocID="{BA3EA2A7-BA3C-0A4E-97E4-A9E335541206}" presName="Name0" presStyleCnt="0">
        <dgm:presLayoutVars>
          <dgm:dir/>
          <dgm:animLvl val="lvl"/>
          <dgm:resizeHandles val="exact"/>
        </dgm:presLayoutVars>
      </dgm:prSet>
      <dgm:spPr/>
    </dgm:pt>
    <dgm:pt modelId="{9053E059-0DC4-3A4D-963E-D142ADEB4DF6}" type="pres">
      <dgm:prSet presAssocID="{4132F688-D93A-E24A-8BBB-DE7965791A92}" presName="linNode" presStyleCnt="0"/>
      <dgm:spPr/>
    </dgm:pt>
    <dgm:pt modelId="{351D6599-6896-3341-863D-6EF9183F5535}" type="pres">
      <dgm:prSet presAssocID="{4132F688-D93A-E24A-8BBB-DE7965791A92}" presName="parentText" presStyleLbl="node1" presStyleIdx="0" presStyleCnt="6" custLinFactNeighborY="-114">
        <dgm:presLayoutVars>
          <dgm:chMax val="1"/>
          <dgm:bulletEnabled val="1"/>
        </dgm:presLayoutVars>
      </dgm:prSet>
      <dgm:spPr/>
    </dgm:pt>
    <dgm:pt modelId="{D8BF61D9-C6AC-8049-B951-A2369FA176B9}" type="pres">
      <dgm:prSet presAssocID="{4132F688-D93A-E24A-8BBB-DE7965791A92}" presName="descendantText" presStyleLbl="alignAccFollowNode1" presStyleIdx="0" presStyleCnt="6">
        <dgm:presLayoutVars>
          <dgm:bulletEnabled val="1"/>
        </dgm:presLayoutVars>
      </dgm:prSet>
      <dgm:spPr/>
    </dgm:pt>
    <dgm:pt modelId="{513A29FD-C5F0-9448-B469-92145AD10777}" type="pres">
      <dgm:prSet presAssocID="{47E16629-F91F-B941-BBAB-4A517DC39A7E}" presName="sp" presStyleCnt="0"/>
      <dgm:spPr/>
    </dgm:pt>
    <dgm:pt modelId="{C0F88EE2-E9A9-404B-92AC-CF510FDB47C9}" type="pres">
      <dgm:prSet presAssocID="{2C0DA333-4469-424E-B72D-D562201C0E2E}" presName="linNode" presStyleCnt="0"/>
      <dgm:spPr/>
    </dgm:pt>
    <dgm:pt modelId="{46E46B2D-F97E-A046-9D67-08C3A5796C38}" type="pres">
      <dgm:prSet presAssocID="{2C0DA333-4469-424E-B72D-D562201C0E2E}" presName="parentText" presStyleLbl="node1" presStyleIdx="1" presStyleCnt="6">
        <dgm:presLayoutVars>
          <dgm:chMax val="1"/>
          <dgm:bulletEnabled val="1"/>
        </dgm:presLayoutVars>
      </dgm:prSet>
      <dgm:spPr/>
    </dgm:pt>
    <dgm:pt modelId="{C6772955-7D86-0D40-B249-D5247C190BDA}" type="pres">
      <dgm:prSet presAssocID="{2C0DA333-4469-424E-B72D-D562201C0E2E}" presName="descendantText" presStyleLbl="alignAccFollowNode1" presStyleIdx="1" presStyleCnt="6">
        <dgm:presLayoutVars>
          <dgm:bulletEnabled val="1"/>
        </dgm:presLayoutVars>
      </dgm:prSet>
      <dgm:spPr/>
    </dgm:pt>
    <dgm:pt modelId="{3385B5F6-FF7B-B749-ADBB-9AE19EDE0D22}" type="pres">
      <dgm:prSet presAssocID="{DAB205DC-2BEA-0E4B-B2AF-C43EF3436812}" presName="sp" presStyleCnt="0"/>
      <dgm:spPr/>
    </dgm:pt>
    <dgm:pt modelId="{7F7ED3C7-5DDE-D24C-A024-1D8D96ED9A13}" type="pres">
      <dgm:prSet presAssocID="{12C17DD6-D6D9-024A-9928-7EC9D9A0030A}" presName="linNode" presStyleCnt="0"/>
      <dgm:spPr/>
    </dgm:pt>
    <dgm:pt modelId="{242A0A19-2585-0447-B97C-5F23D55921FA}" type="pres">
      <dgm:prSet presAssocID="{12C17DD6-D6D9-024A-9928-7EC9D9A0030A}" presName="parentText" presStyleLbl="node1" presStyleIdx="2" presStyleCnt="6">
        <dgm:presLayoutVars>
          <dgm:chMax val="1"/>
          <dgm:bulletEnabled val="1"/>
        </dgm:presLayoutVars>
      </dgm:prSet>
      <dgm:spPr/>
    </dgm:pt>
    <dgm:pt modelId="{95FC9134-E94B-0C4B-A863-18E1A5CEB1C1}" type="pres">
      <dgm:prSet presAssocID="{12C17DD6-D6D9-024A-9928-7EC9D9A0030A}" presName="descendantText" presStyleLbl="alignAccFollowNode1" presStyleIdx="2" presStyleCnt="6">
        <dgm:presLayoutVars>
          <dgm:bulletEnabled val="1"/>
        </dgm:presLayoutVars>
      </dgm:prSet>
      <dgm:spPr/>
    </dgm:pt>
    <dgm:pt modelId="{60DACD3C-72E0-C744-B0B5-C2CAA07B39EC}" type="pres">
      <dgm:prSet presAssocID="{C38232BC-78E7-1340-9232-DEF51BD8FAAA}" presName="sp" presStyleCnt="0"/>
      <dgm:spPr/>
    </dgm:pt>
    <dgm:pt modelId="{717F1A7B-5B25-8441-9F46-2280EC765670}" type="pres">
      <dgm:prSet presAssocID="{3C84B0F7-9DC8-8048-A1B2-503B610F38B1}" presName="linNode" presStyleCnt="0"/>
      <dgm:spPr/>
    </dgm:pt>
    <dgm:pt modelId="{ACBBA6C2-14AB-5749-AA8E-4543E5201C22}" type="pres">
      <dgm:prSet presAssocID="{3C84B0F7-9DC8-8048-A1B2-503B610F38B1}" presName="parentText" presStyleLbl="node1" presStyleIdx="3" presStyleCnt="6">
        <dgm:presLayoutVars>
          <dgm:chMax val="1"/>
          <dgm:bulletEnabled val="1"/>
        </dgm:presLayoutVars>
      </dgm:prSet>
      <dgm:spPr/>
    </dgm:pt>
    <dgm:pt modelId="{34A4C9B9-2F06-3D4C-8A57-492653F34ECA}" type="pres">
      <dgm:prSet presAssocID="{3C84B0F7-9DC8-8048-A1B2-503B610F38B1}" presName="descendantText" presStyleLbl="alignAccFollowNode1" presStyleIdx="3" presStyleCnt="6">
        <dgm:presLayoutVars>
          <dgm:bulletEnabled val="1"/>
        </dgm:presLayoutVars>
      </dgm:prSet>
      <dgm:spPr/>
    </dgm:pt>
    <dgm:pt modelId="{6D3D0E06-14F8-9B44-9273-E638531A2068}" type="pres">
      <dgm:prSet presAssocID="{FE466155-3BDB-7947-AD69-9F113A169956}" presName="sp" presStyleCnt="0"/>
      <dgm:spPr/>
    </dgm:pt>
    <dgm:pt modelId="{F25A3C47-DD7C-1F48-8632-A69803271152}" type="pres">
      <dgm:prSet presAssocID="{39041CCF-E27B-0A45-9BFC-39493A296B1D}" presName="linNode" presStyleCnt="0"/>
      <dgm:spPr/>
    </dgm:pt>
    <dgm:pt modelId="{3BDF5A03-FE30-BB43-B310-65BF4F4CB021}" type="pres">
      <dgm:prSet presAssocID="{39041CCF-E27B-0A45-9BFC-39493A296B1D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FAE24B44-6890-FF46-8AB3-8F041AD16787}" type="pres">
      <dgm:prSet presAssocID="{39041CCF-E27B-0A45-9BFC-39493A296B1D}" presName="descendantText" presStyleLbl="alignAccFollowNode1" presStyleIdx="4" presStyleCnt="6">
        <dgm:presLayoutVars>
          <dgm:bulletEnabled val="1"/>
        </dgm:presLayoutVars>
      </dgm:prSet>
      <dgm:spPr/>
    </dgm:pt>
    <dgm:pt modelId="{C9F96ADF-8D3A-7640-8794-77CB4F055FCA}" type="pres">
      <dgm:prSet presAssocID="{8D90FD28-42F3-C543-AB18-A74B84FA6D27}" presName="sp" presStyleCnt="0"/>
      <dgm:spPr/>
    </dgm:pt>
    <dgm:pt modelId="{F6D1A2E4-05E3-DD4C-BF67-5BA3C87F4A7E}" type="pres">
      <dgm:prSet presAssocID="{17D58E62-1E10-E446-AB5F-DC349277682B}" presName="linNode" presStyleCnt="0"/>
      <dgm:spPr/>
    </dgm:pt>
    <dgm:pt modelId="{B0CCA801-C425-4244-8FFE-15750D2B1BBF}" type="pres">
      <dgm:prSet presAssocID="{17D58E62-1E10-E446-AB5F-DC349277682B}" presName="parentText" presStyleLbl="node1" presStyleIdx="5" presStyleCnt="6">
        <dgm:presLayoutVars>
          <dgm:chMax val="1"/>
          <dgm:bulletEnabled val="1"/>
        </dgm:presLayoutVars>
      </dgm:prSet>
      <dgm:spPr/>
    </dgm:pt>
    <dgm:pt modelId="{5E9CF66C-0A55-CB4E-A01C-CE588A7DBEB7}" type="pres">
      <dgm:prSet presAssocID="{17D58E62-1E10-E446-AB5F-DC349277682B}" presName="descendantText" presStyleLbl="alignAccFollowNode1" presStyleIdx="5" presStyleCnt="6">
        <dgm:presLayoutVars>
          <dgm:bulletEnabled val="1"/>
        </dgm:presLayoutVars>
      </dgm:prSet>
      <dgm:spPr/>
    </dgm:pt>
  </dgm:ptLst>
  <dgm:cxnLst>
    <dgm:cxn modelId="{00E97203-9E2B-0E40-B9A9-DE575F4753FE}" type="presOf" srcId="{4132F688-D93A-E24A-8BBB-DE7965791A92}" destId="{351D6599-6896-3341-863D-6EF9183F5535}" srcOrd="0" destOrd="0" presId="urn:microsoft.com/office/officeart/2005/8/layout/vList5"/>
    <dgm:cxn modelId="{677F010B-CD23-8346-B084-5E7221971F25}" type="presOf" srcId="{5D3B4349-5956-F044-A233-2F2151C85080}" destId="{D8BF61D9-C6AC-8049-B951-A2369FA176B9}" srcOrd="0" destOrd="0" presId="urn:microsoft.com/office/officeart/2005/8/layout/vList5"/>
    <dgm:cxn modelId="{840A241E-6013-0640-AD9E-912FA1CE6DB7}" srcId="{BA3EA2A7-BA3C-0A4E-97E4-A9E335541206}" destId="{12C17DD6-D6D9-024A-9928-7EC9D9A0030A}" srcOrd="2" destOrd="0" parTransId="{D3199C99-2276-1548-BB17-1BBD978DF5A8}" sibTransId="{C38232BC-78E7-1340-9232-DEF51BD8FAAA}"/>
    <dgm:cxn modelId="{41379E27-0136-0D41-9292-72908BD9D74C}" type="presOf" srcId="{17D58E62-1E10-E446-AB5F-DC349277682B}" destId="{B0CCA801-C425-4244-8FFE-15750D2B1BBF}" srcOrd="0" destOrd="0" presId="urn:microsoft.com/office/officeart/2005/8/layout/vList5"/>
    <dgm:cxn modelId="{8E215D28-5B90-8D49-A3BE-B3910E18103D}" srcId="{3C84B0F7-9DC8-8048-A1B2-503B610F38B1}" destId="{10369435-69F7-E34F-AFB9-6CEA828E7052}" srcOrd="0" destOrd="0" parTransId="{B86D278E-439B-A742-B080-3F78FA652021}" sibTransId="{B1483B87-C2FF-6C4E-AE49-1BC392D9069A}"/>
    <dgm:cxn modelId="{13830E2B-FEF1-6A42-BA35-4C5EB28CCCF2}" type="presOf" srcId="{BA3EA2A7-BA3C-0A4E-97E4-A9E335541206}" destId="{C8EDBE4F-8997-9B4F-947C-A744E4C2F082}" srcOrd="0" destOrd="0" presId="urn:microsoft.com/office/officeart/2005/8/layout/vList5"/>
    <dgm:cxn modelId="{05F3FA2F-6A57-3348-A8F1-B0FC0C97C333}" type="presOf" srcId="{12C17DD6-D6D9-024A-9928-7EC9D9A0030A}" destId="{242A0A19-2585-0447-B97C-5F23D55921FA}" srcOrd="0" destOrd="0" presId="urn:microsoft.com/office/officeart/2005/8/layout/vList5"/>
    <dgm:cxn modelId="{FDA94234-08CB-874C-A240-7E405FE412C5}" srcId="{12C17DD6-D6D9-024A-9928-7EC9D9A0030A}" destId="{8991CE04-EE75-B049-AB38-46919F43B26B}" srcOrd="0" destOrd="0" parTransId="{9DCC56EA-C126-5940-8B4C-E4D597DD8D46}" sibTransId="{A435EFD2-54C0-8144-BE39-8EC9BBFE922E}"/>
    <dgm:cxn modelId="{A5003B35-6D79-6F46-B69E-BACF81C3216F}" srcId="{BA3EA2A7-BA3C-0A4E-97E4-A9E335541206}" destId="{4132F688-D93A-E24A-8BBB-DE7965791A92}" srcOrd="0" destOrd="0" parTransId="{D29A0BF2-8392-5E4D-B6AD-FD28F9372254}" sibTransId="{47E16629-F91F-B941-BBAB-4A517DC39A7E}"/>
    <dgm:cxn modelId="{72641D46-5F69-8149-ACC1-D52B86B750AE}" type="presOf" srcId="{2C0DA333-4469-424E-B72D-D562201C0E2E}" destId="{46E46B2D-F97E-A046-9D67-08C3A5796C38}" srcOrd="0" destOrd="0" presId="urn:microsoft.com/office/officeart/2005/8/layout/vList5"/>
    <dgm:cxn modelId="{4B94964C-F3B4-A640-9B48-41551083B97E}" srcId="{17D58E62-1E10-E446-AB5F-DC349277682B}" destId="{B9BE2BC6-C2E0-F542-B0A8-D9818F81692B}" srcOrd="0" destOrd="0" parTransId="{1B39BACC-3883-AF4F-9417-C09F13B94D8C}" sibTransId="{B4B22B6A-5662-EA45-9695-10AFAE84E78D}"/>
    <dgm:cxn modelId="{DF2CA964-EF7E-B64B-A4E5-F38DF1E4626B}" srcId="{BA3EA2A7-BA3C-0A4E-97E4-A9E335541206}" destId="{17D58E62-1E10-E446-AB5F-DC349277682B}" srcOrd="5" destOrd="0" parTransId="{83CA58EA-D9DA-E145-8AEB-5C256842ACC8}" sibTransId="{22882470-C45E-3A4D-ABD3-C75EBD8F7B04}"/>
    <dgm:cxn modelId="{9E78106C-02EC-1849-8FC5-0B7E91F8A1EB}" srcId="{BA3EA2A7-BA3C-0A4E-97E4-A9E335541206}" destId="{2C0DA333-4469-424E-B72D-D562201C0E2E}" srcOrd="1" destOrd="0" parTransId="{F0DCC8CB-AED1-7641-8FC5-BD2145D9E95E}" sibTransId="{DAB205DC-2BEA-0E4B-B2AF-C43EF3436812}"/>
    <dgm:cxn modelId="{B9202970-6A1C-1043-817A-D27E4E5F65A3}" type="presOf" srcId="{8991CE04-EE75-B049-AB38-46919F43B26B}" destId="{95FC9134-E94B-0C4B-A863-18E1A5CEB1C1}" srcOrd="0" destOrd="0" presId="urn:microsoft.com/office/officeart/2005/8/layout/vList5"/>
    <dgm:cxn modelId="{73FC8C89-1C43-8148-80B6-59ECC00CC846}" srcId="{BA3EA2A7-BA3C-0A4E-97E4-A9E335541206}" destId="{3C84B0F7-9DC8-8048-A1B2-503B610F38B1}" srcOrd="3" destOrd="0" parTransId="{7F3B13EB-3428-0344-8B89-97BF844BBB41}" sibTransId="{FE466155-3BDB-7947-AD69-9F113A169956}"/>
    <dgm:cxn modelId="{9BB9F48A-59D2-5847-9B00-B3B795156603}" type="presOf" srcId="{B9BE2BC6-C2E0-F542-B0A8-D9818F81692B}" destId="{5E9CF66C-0A55-CB4E-A01C-CE588A7DBEB7}" srcOrd="0" destOrd="0" presId="urn:microsoft.com/office/officeart/2005/8/layout/vList5"/>
    <dgm:cxn modelId="{DE064A9A-BAAF-9445-ADD9-E10CA139A138}" srcId="{BA3EA2A7-BA3C-0A4E-97E4-A9E335541206}" destId="{39041CCF-E27B-0A45-9BFC-39493A296B1D}" srcOrd="4" destOrd="0" parTransId="{EF8ADAD2-7D9D-A040-BD67-837E4596EA98}" sibTransId="{8D90FD28-42F3-C543-AB18-A74B84FA6D27}"/>
    <dgm:cxn modelId="{C12266A3-2CB9-6F42-831A-3E7FF4D039C6}" type="presOf" srcId="{39041CCF-E27B-0A45-9BFC-39493A296B1D}" destId="{3BDF5A03-FE30-BB43-B310-65BF4F4CB021}" srcOrd="0" destOrd="0" presId="urn:microsoft.com/office/officeart/2005/8/layout/vList5"/>
    <dgm:cxn modelId="{37C526C1-74C6-EE4C-990D-7AF7F5648037}" type="presOf" srcId="{3C84B0F7-9DC8-8048-A1B2-503B610F38B1}" destId="{ACBBA6C2-14AB-5749-AA8E-4543E5201C22}" srcOrd="0" destOrd="0" presId="urn:microsoft.com/office/officeart/2005/8/layout/vList5"/>
    <dgm:cxn modelId="{7DBBFEC2-777C-ED4D-8BC9-0AF23AE39C85}" type="presOf" srcId="{19CE5CCE-51C1-9A40-8C07-F6D4029BE265}" destId="{C6772955-7D86-0D40-B249-D5247C190BDA}" srcOrd="0" destOrd="0" presId="urn:microsoft.com/office/officeart/2005/8/layout/vList5"/>
    <dgm:cxn modelId="{871C95C8-9C2F-4941-A496-15B3E992B876}" type="presOf" srcId="{10369435-69F7-E34F-AFB9-6CEA828E7052}" destId="{34A4C9B9-2F06-3D4C-8A57-492653F34ECA}" srcOrd="0" destOrd="0" presId="urn:microsoft.com/office/officeart/2005/8/layout/vList5"/>
    <dgm:cxn modelId="{E46308E2-8432-964C-BE76-5322013047C2}" srcId="{2C0DA333-4469-424E-B72D-D562201C0E2E}" destId="{19CE5CCE-51C1-9A40-8C07-F6D4029BE265}" srcOrd="0" destOrd="0" parTransId="{9BFCD106-F7E3-1544-918E-74B061C3DA8D}" sibTransId="{3F189478-525E-AF48-B77C-1300862B4294}"/>
    <dgm:cxn modelId="{7B5D35E2-33E7-724A-B6C2-D978FF702FE3}" type="presOf" srcId="{1FDE1679-D1C6-554A-860A-0B96921B118B}" destId="{FAE24B44-6890-FF46-8AB3-8F041AD16787}" srcOrd="0" destOrd="0" presId="urn:microsoft.com/office/officeart/2005/8/layout/vList5"/>
    <dgm:cxn modelId="{F68478EA-6B6A-3944-84A3-9018B946665F}" srcId="{4132F688-D93A-E24A-8BBB-DE7965791A92}" destId="{5D3B4349-5956-F044-A233-2F2151C85080}" srcOrd="0" destOrd="0" parTransId="{3ADBB5A7-3B56-7046-B894-E183A64875F5}" sibTransId="{E058DE4F-F7F5-E744-AF1D-02938CC7314C}"/>
    <dgm:cxn modelId="{BEB69AFC-CE1C-B945-9C4C-EDEBF6E1F7C2}" srcId="{39041CCF-E27B-0A45-9BFC-39493A296B1D}" destId="{1FDE1679-D1C6-554A-860A-0B96921B118B}" srcOrd="0" destOrd="0" parTransId="{8DD3C1CF-5515-D64C-8A55-18B8B7B84ACF}" sibTransId="{8A0C3FE4-BDF3-C947-8CC2-47B38B916447}"/>
    <dgm:cxn modelId="{9AB82D76-628E-844F-8118-A4C0C4FD2ABA}" type="presParOf" srcId="{C8EDBE4F-8997-9B4F-947C-A744E4C2F082}" destId="{9053E059-0DC4-3A4D-963E-D142ADEB4DF6}" srcOrd="0" destOrd="0" presId="urn:microsoft.com/office/officeart/2005/8/layout/vList5"/>
    <dgm:cxn modelId="{683269CB-CEC1-E44F-9439-2DB18B9CED0C}" type="presParOf" srcId="{9053E059-0DC4-3A4D-963E-D142ADEB4DF6}" destId="{351D6599-6896-3341-863D-6EF9183F5535}" srcOrd="0" destOrd="0" presId="urn:microsoft.com/office/officeart/2005/8/layout/vList5"/>
    <dgm:cxn modelId="{179FA3E8-51DB-FA44-B12A-BC407C2AF500}" type="presParOf" srcId="{9053E059-0DC4-3A4D-963E-D142ADEB4DF6}" destId="{D8BF61D9-C6AC-8049-B951-A2369FA176B9}" srcOrd="1" destOrd="0" presId="urn:microsoft.com/office/officeart/2005/8/layout/vList5"/>
    <dgm:cxn modelId="{43AFCCB9-D4C0-CB4A-85C8-649F725C8467}" type="presParOf" srcId="{C8EDBE4F-8997-9B4F-947C-A744E4C2F082}" destId="{513A29FD-C5F0-9448-B469-92145AD10777}" srcOrd="1" destOrd="0" presId="urn:microsoft.com/office/officeart/2005/8/layout/vList5"/>
    <dgm:cxn modelId="{842CD8E7-CE46-9F40-8602-29C5C6D4437D}" type="presParOf" srcId="{C8EDBE4F-8997-9B4F-947C-A744E4C2F082}" destId="{C0F88EE2-E9A9-404B-92AC-CF510FDB47C9}" srcOrd="2" destOrd="0" presId="urn:microsoft.com/office/officeart/2005/8/layout/vList5"/>
    <dgm:cxn modelId="{B52915A0-A0F7-0644-B153-667B23FD56CA}" type="presParOf" srcId="{C0F88EE2-E9A9-404B-92AC-CF510FDB47C9}" destId="{46E46B2D-F97E-A046-9D67-08C3A5796C38}" srcOrd="0" destOrd="0" presId="urn:microsoft.com/office/officeart/2005/8/layout/vList5"/>
    <dgm:cxn modelId="{F552C61A-572E-A647-83A5-FA6204C34CF6}" type="presParOf" srcId="{C0F88EE2-E9A9-404B-92AC-CF510FDB47C9}" destId="{C6772955-7D86-0D40-B249-D5247C190BDA}" srcOrd="1" destOrd="0" presId="urn:microsoft.com/office/officeart/2005/8/layout/vList5"/>
    <dgm:cxn modelId="{D7DDA864-F82B-024B-90A1-202C94CC3625}" type="presParOf" srcId="{C8EDBE4F-8997-9B4F-947C-A744E4C2F082}" destId="{3385B5F6-FF7B-B749-ADBB-9AE19EDE0D22}" srcOrd="3" destOrd="0" presId="urn:microsoft.com/office/officeart/2005/8/layout/vList5"/>
    <dgm:cxn modelId="{4049659F-8367-5E43-AF7D-DB4A6AA41BD4}" type="presParOf" srcId="{C8EDBE4F-8997-9B4F-947C-A744E4C2F082}" destId="{7F7ED3C7-5DDE-D24C-A024-1D8D96ED9A13}" srcOrd="4" destOrd="0" presId="urn:microsoft.com/office/officeart/2005/8/layout/vList5"/>
    <dgm:cxn modelId="{0319E067-86CA-8B4F-B5FA-FB8994DDB73D}" type="presParOf" srcId="{7F7ED3C7-5DDE-D24C-A024-1D8D96ED9A13}" destId="{242A0A19-2585-0447-B97C-5F23D55921FA}" srcOrd="0" destOrd="0" presId="urn:microsoft.com/office/officeart/2005/8/layout/vList5"/>
    <dgm:cxn modelId="{2E7DCF8A-2075-DC4D-B272-02681D9E9948}" type="presParOf" srcId="{7F7ED3C7-5DDE-D24C-A024-1D8D96ED9A13}" destId="{95FC9134-E94B-0C4B-A863-18E1A5CEB1C1}" srcOrd="1" destOrd="0" presId="urn:microsoft.com/office/officeart/2005/8/layout/vList5"/>
    <dgm:cxn modelId="{336A7D3A-C936-7548-86D7-5C5486D9F108}" type="presParOf" srcId="{C8EDBE4F-8997-9B4F-947C-A744E4C2F082}" destId="{60DACD3C-72E0-C744-B0B5-C2CAA07B39EC}" srcOrd="5" destOrd="0" presId="urn:microsoft.com/office/officeart/2005/8/layout/vList5"/>
    <dgm:cxn modelId="{A5D99662-9AB3-254F-B7F4-494D14CF92FB}" type="presParOf" srcId="{C8EDBE4F-8997-9B4F-947C-A744E4C2F082}" destId="{717F1A7B-5B25-8441-9F46-2280EC765670}" srcOrd="6" destOrd="0" presId="urn:microsoft.com/office/officeart/2005/8/layout/vList5"/>
    <dgm:cxn modelId="{F151B612-FE7C-AB48-ABB9-4F487A2278FB}" type="presParOf" srcId="{717F1A7B-5B25-8441-9F46-2280EC765670}" destId="{ACBBA6C2-14AB-5749-AA8E-4543E5201C22}" srcOrd="0" destOrd="0" presId="urn:microsoft.com/office/officeart/2005/8/layout/vList5"/>
    <dgm:cxn modelId="{759B6279-EAA2-2248-A565-3F503860E545}" type="presParOf" srcId="{717F1A7B-5B25-8441-9F46-2280EC765670}" destId="{34A4C9B9-2F06-3D4C-8A57-492653F34ECA}" srcOrd="1" destOrd="0" presId="urn:microsoft.com/office/officeart/2005/8/layout/vList5"/>
    <dgm:cxn modelId="{336EB548-B8F0-5142-801A-EEE9AA0F2165}" type="presParOf" srcId="{C8EDBE4F-8997-9B4F-947C-A744E4C2F082}" destId="{6D3D0E06-14F8-9B44-9273-E638531A2068}" srcOrd="7" destOrd="0" presId="urn:microsoft.com/office/officeart/2005/8/layout/vList5"/>
    <dgm:cxn modelId="{57154B08-784D-4440-B620-9A7791C30845}" type="presParOf" srcId="{C8EDBE4F-8997-9B4F-947C-A744E4C2F082}" destId="{F25A3C47-DD7C-1F48-8632-A69803271152}" srcOrd="8" destOrd="0" presId="urn:microsoft.com/office/officeart/2005/8/layout/vList5"/>
    <dgm:cxn modelId="{ABFAC5D6-3454-CA4A-BF21-2DCE1067C348}" type="presParOf" srcId="{F25A3C47-DD7C-1F48-8632-A69803271152}" destId="{3BDF5A03-FE30-BB43-B310-65BF4F4CB021}" srcOrd="0" destOrd="0" presId="urn:microsoft.com/office/officeart/2005/8/layout/vList5"/>
    <dgm:cxn modelId="{C3A3C45D-0C24-604B-8622-51C91502C840}" type="presParOf" srcId="{F25A3C47-DD7C-1F48-8632-A69803271152}" destId="{FAE24B44-6890-FF46-8AB3-8F041AD16787}" srcOrd="1" destOrd="0" presId="urn:microsoft.com/office/officeart/2005/8/layout/vList5"/>
    <dgm:cxn modelId="{C1D7C1F2-1B7A-D741-9299-0B6AD423E532}" type="presParOf" srcId="{C8EDBE4F-8997-9B4F-947C-A744E4C2F082}" destId="{C9F96ADF-8D3A-7640-8794-77CB4F055FCA}" srcOrd="9" destOrd="0" presId="urn:microsoft.com/office/officeart/2005/8/layout/vList5"/>
    <dgm:cxn modelId="{660E3318-B8E0-8A45-B440-49C65F85F446}" type="presParOf" srcId="{C8EDBE4F-8997-9B4F-947C-A744E4C2F082}" destId="{F6D1A2E4-05E3-DD4C-BF67-5BA3C87F4A7E}" srcOrd="10" destOrd="0" presId="urn:microsoft.com/office/officeart/2005/8/layout/vList5"/>
    <dgm:cxn modelId="{C06655D3-2C68-9742-B05B-B7BEB16003F4}" type="presParOf" srcId="{F6D1A2E4-05E3-DD4C-BF67-5BA3C87F4A7E}" destId="{B0CCA801-C425-4244-8FFE-15750D2B1BBF}" srcOrd="0" destOrd="0" presId="urn:microsoft.com/office/officeart/2005/8/layout/vList5"/>
    <dgm:cxn modelId="{27457E86-A9DD-A548-A690-7FD7FC5CD241}" type="presParOf" srcId="{F6D1A2E4-05E3-DD4C-BF67-5BA3C87F4A7E}" destId="{5E9CF66C-0A55-CB4E-A01C-CE588A7DBEB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BF61D9-C6AC-8049-B951-A2369FA176B9}">
      <dsp:nvSpPr>
        <dsp:cNvPr id="0" name=""/>
        <dsp:cNvSpPr/>
      </dsp:nvSpPr>
      <dsp:spPr>
        <a:xfrm rot="5400000">
          <a:off x="5633135" y="-2473457"/>
          <a:ext cx="452798" cy="5514856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Including the use of self-referrals</a:t>
          </a:r>
          <a:endParaRPr lang="en-US" sz="1200" kern="1200" dirty="0"/>
        </a:p>
      </dsp:txBody>
      <dsp:txXfrm rot="-5400000">
        <a:off x="3102106" y="79676"/>
        <a:ext cx="5492752" cy="408590"/>
      </dsp:txXfrm>
    </dsp:sp>
    <dsp:sp modelId="{351D6599-6896-3341-863D-6EF9183F5535}">
      <dsp:nvSpPr>
        <dsp:cNvPr id="0" name=""/>
        <dsp:cNvSpPr/>
      </dsp:nvSpPr>
      <dsp:spPr>
        <a:xfrm>
          <a:off x="0" y="326"/>
          <a:ext cx="3102106" cy="56599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Ease of access </a:t>
          </a:r>
        </a:p>
      </dsp:txBody>
      <dsp:txXfrm>
        <a:off x="27630" y="27956"/>
        <a:ext cx="3046846" cy="510737"/>
      </dsp:txXfrm>
    </dsp:sp>
    <dsp:sp modelId="{C6772955-7D86-0D40-B249-D5247C190BDA}">
      <dsp:nvSpPr>
        <dsp:cNvPr id="0" name=""/>
        <dsp:cNvSpPr/>
      </dsp:nvSpPr>
      <dsp:spPr>
        <a:xfrm rot="5400000">
          <a:off x="5633135" y="-1879159"/>
          <a:ext cx="452798" cy="5514856"/>
        </a:xfrm>
        <a:prstGeom prst="round2SameRect">
          <a:avLst/>
        </a:prstGeom>
        <a:solidFill>
          <a:schemeClr val="accent4">
            <a:tint val="40000"/>
            <a:alpha val="90000"/>
            <a:hueOff val="-789142"/>
            <a:satOff val="4431"/>
            <a:lumOff val="282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789142"/>
              <a:satOff val="4431"/>
              <a:lumOff val="28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In line with NICE-recommended psychological therapies and a stepped-care model</a:t>
          </a:r>
          <a:endParaRPr lang="en-US" sz="1200" kern="1200" dirty="0"/>
        </a:p>
      </dsp:txBody>
      <dsp:txXfrm rot="-5400000">
        <a:off x="3102106" y="673974"/>
        <a:ext cx="5492752" cy="408590"/>
      </dsp:txXfrm>
    </dsp:sp>
    <dsp:sp modelId="{46E46B2D-F97E-A046-9D67-08C3A5796C38}">
      <dsp:nvSpPr>
        <dsp:cNvPr id="0" name=""/>
        <dsp:cNvSpPr/>
      </dsp:nvSpPr>
      <dsp:spPr>
        <a:xfrm>
          <a:off x="0" y="595269"/>
          <a:ext cx="3102106" cy="565997"/>
        </a:xfrm>
        <a:prstGeom prst="roundRect">
          <a:avLst/>
        </a:prstGeom>
        <a:gradFill rotWithShape="0">
          <a:gsLst>
            <a:gs pos="0">
              <a:schemeClr val="accent4">
                <a:hueOff val="-892954"/>
                <a:satOff val="5380"/>
                <a:lumOff val="431"/>
                <a:alphaOff val="0"/>
                <a:shade val="51000"/>
                <a:satMod val="130000"/>
              </a:schemeClr>
            </a:gs>
            <a:gs pos="80000">
              <a:schemeClr val="accent4">
                <a:hueOff val="-892954"/>
                <a:satOff val="5380"/>
                <a:lumOff val="431"/>
                <a:alphaOff val="0"/>
                <a:shade val="93000"/>
                <a:satMod val="130000"/>
              </a:schemeClr>
            </a:gs>
            <a:gs pos="100000">
              <a:schemeClr val="accent4">
                <a:hueOff val="-892954"/>
                <a:satOff val="5380"/>
                <a:lumOff val="4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Least intrusive intervention first </a:t>
          </a:r>
        </a:p>
      </dsp:txBody>
      <dsp:txXfrm>
        <a:off x="27630" y="622899"/>
        <a:ext cx="3046846" cy="510737"/>
      </dsp:txXfrm>
    </dsp:sp>
    <dsp:sp modelId="{95FC9134-E94B-0C4B-A863-18E1A5CEB1C1}">
      <dsp:nvSpPr>
        <dsp:cNvPr id="0" name=""/>
        <dsp:cNvSpPr/>
      </dsp:nvSpPr>
      <dsp:spPr>
        <a:xfrm rot="5400000">
          <a:off x="5633135" y="-1284861"/>
          <a:ext cx="452798" cy="5514856"/>
        </a:xfrm>
        <a:prstGeom prst="round2SameRect">
          <a:avLst/>
        </a:prstGeom>
        <a:solidFill>
          <a:schemeClr val="accent4">
            <a:tint val="40000"/>
            <a:alpha val="90000"/>
            <a:hueOff val="-1578284"/>
            <a:satOff val="8863"/>
            <a:lumOff val="563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578284"/>
              <a:satOff val="8863"/>
              <a:lumOff val="56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Who have regular clinical supervision that is outcome-focused and supportive</a:t>
          </a:r>
          <a:endParaRPr lang="en-US" sz="1200" kern="1200" dirty="0"/>
        </a:p>
      </dsp:txBody>
      <dsp:txXfrm rot="-5400000">
        <a:off x="3102106" y="1268272"/>
        <a:ext cx="5492752" cy="408590"/>
      </dsp:txXfrm>
    </dsp:sp>
    <dsp:sp modelId="{242A0A19-2585-0447-B97C-5F23D55921FA}">
      <dsp:nvSpPr>
        <dsp:cNvPr id="0" name=""/>
        <dsp:cNvSpPr/>
      </dsp:nvSpPr>
      <dsp:spPr>
        <a:xfrm>
          <a:off x="0" y="1189567"/>
          <a:ext cx="3102106" cy="565997"/>
        </a:xfrm>
        <a:prstGeom prst="roundRect">
          <a:avLst/>
        </a:prstGeom>
        <a:gradFill rotWithShape="0">
          <a:gsLst>
            <a:gs pos="0">
              <a:schemeClr val="accent4">
                <a:hueOff val="-1785908"/>
                <a:satOff val="10760"/>
                <a:lumOff val="862"/>
                <a:alphaOff val="0"/>
                <a:shade val="51000"/>
                <a:satMod val="130000"/>
              </a:schemeClr>
            </a:gs>
            <a:gs pos="80000">
              <a:schemeClr val="accent4">
                <a:hueOff val="-1785908"/>
                <a:satOff val="10760"/>
                <a:lumOff val="862"/>
                <a:alphaOff val="0"/>
                <a:shade val="93000"/>
                <a:satMod val="130000"/>
              </a:schemeClr>
            </a:gs>
            <a:gs pos="100000">
              <a:schemeClr val="accent4">
                <a:hueOff val="-1785908"/>
                <a:satOff val="10760"/>
                <a:lumOff val="86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Trained and competent clinicians </a:t>
          </a:r>
        </a:p>
      </dsp:txBody>
      <dsp:txXfrm>
        <a:off x="27630" y="1217197"/>
        <a:ext cx="3046846" cy="510737"/>
      </dsp:txXfrm>
    </dsp:sp>
    <dsp:sp modelId="{34A4C9B9-2F06-3D4C-8A57-492653F34ECA}">
      <dsp:nvSpPr>
        <dsp:cNvPr id="0" name=""/>
        <dsp:cNvSpPr/>
      </dsp:nvSpPr>
      <dsp:spPr>
        <a:xfrm rot="5400000">
          <a:off x="5633135" y="-690564"/>
          <a:ext cx="452798" cy="5514856"/>
        </a:xfrm>
        <a:prstGeom prst="round2SameRect">
          <a:avLst/>
        </a:prstGeom>
        <a:solidFill>
          <a:schemeClr val="accent4">
            <a:tint val="40000"/>
            <a:alpha val="90000"/>
            <a:hueOff val="-2367426"/>
            <a:satOff val="13294"/>
            <a:lumOff val="845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2367426"/>
              <a:satOff val="13294"/>
              <a:lumOff val="8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In treatment</a:t>
          </a:r>
        </a:p>
      </dsp:txBody>
      <dsp:txXfrm rot="-5400000">
        <a:off x="3102106" y="1862569"/>
        <a:ext cx="5492752" cy="408590"/>
      </dsp:txXfrm>
    </dsp:sp>
    <dsp:sp modelId="{ACBBA6C2-14AB-5749-AA8E-4543E5201C22}">
      <dsp:nvSpPr>
        <dsp:cNvPr id="0" name=""/>
        <dsp:cNvSpPr/>
      </dsp:nvSpPr>
      <dsp:spPr>
        <a:xfrm>
          <a:off x="0" y="1783864"/>
          <a:ext cx="3102106" cy="565997"/>
        </a:xfrm>
        <a:prstGeom prst="roundRect">
          <a:avLst/>
        </a:prstGeom>
        <a:gradFill rotWithShape="0">
          <a:gsLst>
            <a:gs pos="0">
              <a:schemeClr val="accent4">
                <a:hueOff val="-2678862"/>
                <a:satOff val="16139"/>
                <a:lumOff val="1294"/>
                <a:alphaOff val="0"/>
                <a:shade val="51000"/>
                <a:satMod val="130000"/>
              </a:schemeClr>
            </a:gs>
            <a:gs pos="80000">
              <a:schemeClr val="accent4">
                <a:hueOff val="-2678862"/>
                <a:satOff val="16139"/>
                <a:lumOff val="1294"/>
                <a:alphaOff val="0"/>
                <a:shade val="93000"/>
                <a:satMod val="130000"/>
              </a:schemeClr>
            </a:gs>
            <a:gs pos="100000">
              <a:schemeClr val="accent4">
                <a:hueOff val="-2678862"/>
                <a:satOff val="16139"/>
                <a:lumOff val="12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Meaningful choice</a:t>
          </a:r>
        </a:p>
      </dsp:txBody>
      <dsp:txXfrm>
        <a:off x="27630" y="1811494"/>
        <a:ext cx="3046846" cy="510737"/>
      </dsp:txXfrm>
    </dsp:sp>
    <dsp:sp modelId="{FAE24B44-6890-FF46-8AB3-8F041AD16787}">
      <dsp:nvSpPr>
        <dsp:cNvPr id="0" name=""/>
        <dsp:cNvSpPr/>
      </dsp:nvSpPr>
      <dsp:spPr>
        <a:xfrm rot="5400000">
          <a:off x="5633135" y="-96266"/>
          <a:ext cx="452798" cy="5514856"/>
        </a:xfrm>
        <a:prstGeom prst="round2SameRect">
          <a:avLst/>
        </a:prstGeom>
        <a:solidFill>
          <a:schemeClr val="accent4">
            <a:tint val="40000"/>
            <a:alpha val="90000"/>
            <a:hueOff val="-3156568"/>
            <a:satOff val="17726"/>
            <a:lumOff val="1126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156568"/>
              <a:satOff val="17726"/>
              <a:lumOff val="112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Session by session</a:t>
          </a:r>
          <a:endParaRPr lang="en-US" sz="1200" kern="1200" dirty="0"/>
        </a:p>
      </dsp:txBody>
      <dsp:txXfrm rot="-5400000">
        <a:off x="3102106" y="2456867"/>
        <a:ext cx="5492752" cy="408590"/>
      </dsp:txXfrm>
    </dsp:sp>
    <dsp:sp modelId="{3BDF5A03-FE30-BB43-B310-65BF4F4CB021}">
      <dsp:nvSpPr>
        <dsp:cNvPr id="0" name=""/>
        <dsp:cNvSpPr/>
      </dsp:nvSpPr>
      <dsp:spPr>
        <a:xfrm>
          <a:off x="0" y="2378162"/>
          <a:ext cx="3102106" cy="565997"/>
        </a:xfrm>
        <a:prstGeom prst="roundRect">
          <a:avLst/>
        </a:prstGeom>
        <a:gradFill rotWithShape="0">
          <a:gsLst>
            <a:gs pos="0">
              <a:schemeClr val="accent4">
                <a:hueOff val="-3571816"/>
                <a:satOff val="21519"/>
                <a:lumOff val="1725"/>
                <a:alphaOff val="0"/>
                <a:shade val="51000"/>
                <a:satMod val="130000"/>
              </a:schemeClr>
            </a:gs>
            <a:gs pos="80000">
              <a:schemeClr val="accent4">
                <a:hueOff val="-3571816"/>
                <a:satOff val="21519"/>
                <a:lumOff val="1725"/>
                <a:alphaOff val="0"/>
                <a:shade val="93000"/>
                <a:satMod val="130000"/>
              </a:schemeClr>
            </a:gs>
            <a:gs pos="100000">
              <a:schemeClr val="accent4">
                <a:hueOff val="-3571816"/>
                <a:satOff val="21519"/>
                <a:lumOff val="17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Routine, outcome monitoring </a:t>
          </a:r>
        </a:p>
      </dsp:txBody>
      <dsp:txXfrm>
        <a:off x="27630" y="2405792"/>
        <a:ext cx="3046846" cy="510737"/>
      </dsp:txXfrm>
    </dsp:sp>
    <dsp:sp modelId="{5E9CF66C-0A55-CB4E-A01C-CE588A7DBEB7}">
      <dsp:nvSpPr>
        <dsp:cNvPr id="0" name=""/>
        <dsp:cNvSpPr/>
      </dsp:nvSpPr>
      <dsp:spPr>
        <a:xfrm rot="5400000">
          <a:off x="5633135" y="498030"/>
          <a:ext cx="452798" cy="5514856"/>
        </a:xfrm>
        <a:prstGeom prst="round2SameRect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With primary care, specialist mental health services, third sector, social care and employment support services. </a:t>
          </a:r>
          <a:endParaRPr lang="en-US" sz="1200" kern="1200" dirty="0"/>
        </a:p>
      </dsp:txBody>
      <dsp:txXfrm rot="-5400000">
        <a:off x="3102106" y="3051163"/>
        <a:ext cx="5492752" cy="408590"/>
      </dsp:txXfrm>
    </dsp:sp>
    <dsp:sp modelId="{B0CCA801-C425-4244-8FFE-15750D2B1BBF}">
      <dsp:nvSpPr>
        <dsp:cNvPr id="0" name=""/>
        <dsp:cNvSpPr/>
      </dsp:nvSpPr>
      <dsp:spPr>
        <a:xfrm>
          <a:off x="0" y="2972460"/>
          <a:ext cx="3102106" cy="565997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Close links</a:t>
          </a:r>
        </a:p>
      </dsp:txBody>
      <dsp:txXfrm>
        <a:off x="27630" y="3000090"/>
        <a:ext cx="3046846" cy="5107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E24242-C98D-EF4A-9A9D-883809C977AD}" type="datetimeFigureOut">
              <a:rPr lang="en-BE" smtClean="0"/>
              <a:t>10/16/20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1143000"/>
            <a:ext cx="61722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25FC37-9138-B546-BEFF-5703D368F437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228108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5FC37-9138-B546-BEFF-5703D368F437}" type="slidenum">
              <a:rPr lang="en-BE" smtClean="0"/>
              <a:t>2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616574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5FC37-9138-B546-BEFF-5703D368F437}" type="slidenum">
              <a:rPr lang="en-BE" smtClean="0"/>
              <a:t>3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581550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5FC37-9138-B546-BEFF-5703D368F437}" type="slidenum">
              <a:rPr lang="en-BE" smtClean="0"/>
              <a:t>4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988567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5FC37-9138-B546-BEFF-5703D368F437}" type="slidenum">
              <a:rPr lang="en-BE" smtClean="0"/>
              <a:t>5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670105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5FC37-9138-B546-BEFF-5703D368F437}" type="slidenum">
              <a:rPr lang="en-BE" smtClean="0"/>
              <a:t>6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90879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5FC37-9138-B546-BEFF-5703D368F437}" type="slidenum">
              <a:rPr lang="en-BE" smtClean="0"/>
              <a:t>7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711687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5FC37-9138-B546-BEFF-5703D368F437}" type="slidenum">
              <a:rPr lang="en-BE" smtClean="0"/>
              <a:t>8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874221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5FC37-9138-B546-BEFF-5703D368F437}" type="slidenum">
              <a:rPr lang="en-BE" smtClean="0"/>
              <a:t>9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49809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5FC37-9138-B546-BEFF-5703D368F437}" type="slidenum">
              <a:rPr lang="en-BE" smtClean="0"/>
              <a:t>10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883604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9.jpg"/><Relationship Id="rId3" Type="http://schemas.openxmlformats.org/officeDocument/2006/relationships/image" Target="../media/image8.png"/><Relationship Id="rId7" Type="http://schemas.openxmlformats.org/officeDocument/2006/relationships/image" Target="../media/image6.jpeg"/><Relationship Id="rId12" Type="http://schemas.openxmlformats.org/officeDocument/2006/relationships/hyperlink" Target="https://www.good-governance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hyperlink" Target="https://www.connecthealth.co.uk/mental-health/" TargetMode="External"/><Relationship Id="rId5" Type="http://schemas.openxmlformats.org/officeDocument/2006/relationships/image" Target="../media/image3.jpeg"/><Relationship Id="rId10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image" Target="../media/image1.png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jpeg"/><Relationship Id="rId3" Type="http://schemas.openxmlformats.org/officeDocument/2006/relationships/image" Target="../media/image8.png"/><Relationship Id="rId7" Type="http://schemas.openxmlformats.org/officeDocument/2006/relationships/image" Target="../media/image6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g"/><Relationship Id="rId5" Type="http://schemas.openxmlformats.org/officeDocument/2006/relationships/image" Target="../media/image3.jpeg"/><Relationship Id="rId10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8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8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12.png"/><Relationship Id="rId5" Type="http://schemas.openxmlformats.org/officeDocument/2006/relationships/image" Target="../media/image3.jpeg"/><Relationship Id="rId10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8.png"/><Relationship Id="rId7" Type="http://schemas.openxmlformats.org/officeDocument/2006/relationships/image" Target="../media/image6.jpeg"/><Relationship Id="rId12" Type="http://schemas.openxmlformats.org/officeDocument/2006/relationships/image" Target="cid:ii_kecko9kr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13.jpeg"/><Relationship Id="rId5" Type="http://schemas.openxmlformats.org/officeDocument/2006/relationships/image" Target="../media/image3.jpeg"/><Relationship Id="rId10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8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14.tiff"/><Relationship Id="rId5" Type="http://schemas.openxmlformats.org/officeDocument/2006/relationships/image" Target="../media/image3.jpeg"/><Relationship Id="rId10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8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15.png"/><Relationship Id="rId5" Type="http://schemas.openxmlformats.org/officeDocument/2006/relationships/image" Target="../media/image3.jpeg"/><Relationship Id="rId10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diagramQuickStyle" Target="../diagrams/quickStyle1.xml"/><Relationship Id="rId3" Type="http://schemas.openxmlformats.org/officeDocument/2006/relationships/image" Target="../media/image8.png"/><Relationship Id="rId7" Type="http://schemas.openxmlformats.org/officeDocument/2006/relationships/image" Target="../media/image6.jpeg"/><Relationship Id="rId12" Type="http://schemas.openxmlformats.org/officeDocument/2006/relationships/diagramLayout" Target="../diagrams/layou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diagramData" Target="../diagrams/data1.xml"/><Relationship Id="rId5" Type="http://schemas.openxmlformats.org/officeDocument/2006/relationships/image" Target="../media/image3.jpeg"/><Relationship Id="rId15" Type="http://schemas.microsoft.com/office/2007/relationships/diagramDrawing" Target="../diagrams/drawing1.xml"/><Relationship Id="rId10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image" Target="../media/image1.png"/><Relationship Id="rId14" Type="http://schemas.openxmlformats.org/officeDocument/2006/relationships/diagramColors" Target="../diagrams/colors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8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43494" y="3269526"/>
            <a:ext cx="510246" cy="51024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43494" y="2181900"/>
            <a:ext cx="510246" cy="51024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43494" y="1093636"/>
            <a:ext cx="510246" cy="51088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43494" y="1637768"/>
            <a:ext cx="510246" cy="51088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43494" y="0"/>
            <a:ext cx="510246" cy="51024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43494" y="2725394"/>
            <a:ext cx="510246" cy="51088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43494" y="550143"/>
            <a:ext cx="510246" cy="51024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43494" y="3813019"/>
            <a:ext cx="510246" cy="51024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43494" y="4363162"/>
            <a:ext cx="510246" cy="51024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86987" y="1093636"/>
            <a:ext cx="510246" cy="51024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86987" y="3819030"/>
            <a:ext cx="510246" cy="51024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86987" y="2730766"/>
            <a:ext cx="510246" cy="51088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86987" y="3274898"/>
            <a:ext cx="510246" cy="51088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86987" y="1637130"/>
            <a:ext cx="510246" cy="51024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86987" y="4362523"/>
            <a:ext cx="510246" cy="51088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86987" y="2187273"/>
            <a:ext cx="510246" cy="51024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638858" y="2740925"/>
            <a:ext cx="510246" cy="51024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38858" y="3279046"/>
            <a:ext cx="510246" cy="51088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38858" y="3824455"/>
            <a:ext cx="510246" cy="510885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3881121" y="2285047"/>
            <a:ext cx="3745653" cy="303952"/>
            <a:chOff x="0" y="0"/>
            <a:chExt cx="3594100" cy="571500"/>
          </a:xfrm>
          <a:solidFill>
            <a:srgbClr val="FFC000"/>
          </a:solidFill>
        </p:grpSpPr>
        <p:sp>
          <p:nvSpPr>
            <p:cNvPr id="22" name="Freeform 22"/>
            <p:cNvSpPr/>
            <p:nvPr/>
          </p:nvSpPr>
          <p:spPr>
            <a:xfrm>
              <a:off x="0" y="255270"/>
              <a:ext cx="3594100" cy="69850"/>
            </a:xfrm>
            <a:custGeom>
              <a:avLst/>
              <a:gdLst/>
              <a:ahLst/>
              <a:cxnLst/>
              <a:rect l="l" t="t" r="r" b="b"/>
              <a:pathLst>
                <a:path w="3594100" h="6985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grpFill/>
          </p:spPr>
        </p:sp>
      </p:grpSp>
      <p:pic>
        <p:nvPicPr>
          <p:cNvPr id="32" name="Picture 3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1643460"/>
            <a:ext cx="510246" cy="510246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555196"/>
            <a:ext cx="510246" cy="510885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1099328"/>
            <a:ext cx="510246" cy="510885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0" y="2186953"/>
            <a:ext cx="510246" cy="510885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0" y="11703"/>
            <a:ext cx="510246" cy="510246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2731085"/>
            <a:ext cx="510246" cy="510246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0" y="3274578"/>
            <a:ext cx="510246" cy="510246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0" y="3824721"/>
            <a:ext cx="510246" cy="510246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4362842"/>
            <a:ext cx="510246" cy="510885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43494" y="554557"/>
            <a:ext cx="510246" cy="510246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43494" y="10426"/>
            <a:ext cx="510246" cy="510885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43494" y="1088526"/>
            <a:ext cx="510246" cy="510885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43494" y="1642183"/>
            <a:ext cx="510246" cy="510246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43494" y="2185676"/>
            <a:ext cx="510246" cy="510246"/>
          </a:xfrm>
          <a:prstGeom prst="rect">
            <a:avLst/>
          </a:prstGeom>
        </p:spPr>
      </p:pic>
      <p:pic>
        <p:nvPicPr>
          <p:cNvPr id="46" name="Picture 4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43494" y="2735819"/>
            <a:ext cx="510246" cy="510246"/>
          </a:xfrm>
          <a:prstGeom prst="rect">
            <a:avLst/>
          </a:prstGeom>
        </p:spPr>
      </p:pic>
      <p:pic>
        <p:nvPicPr>
          <p:cNvPr id="47" name="Picture 4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43494" y="3273940"/>
            <a:ext cx="510246" cy="510885"/>
          </a:xfrm>
          <a:prstGeom prst="rect">
            <a:avLst/>
          </a:prstGeom>
        </p:spPr>
      </p:pic>
      <p:pic>
        <p:nvPicPr>
          <p:cNvPr id="48" name="Picture 4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43494" y="4363481"/>
            <a:ext cx="510246" cy="510246"/>
          </a:xfrm>
          <a:prstGeom prst="rect">
            <a:avLst/>
          </a:prstGeom>
        </p:spPr>
      </p:pic>
      <p:pic>
        <p:nvPicPr>
          <p:cNvPr id="49" name="Picture 4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43494" y="3819349"/>
            <a:ext cx="510246" cy="510885"/>
          </a:xfrm>
          <a:prstGeom prst="rect">
            <a:avLst/>
          </a:prstGeom>
        </p:spPr>
      </p:pic>
      <p:pic>
        <p:nvPicPr>
          <p:cNvPr id="50" name="Picture 5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86987" y="1093636"/>
            <a:ext cx="510246" cy="510246"/>
          </a:xfrm>
          <a:prstGeom prst="rect">
            <a:avLst/>
          </a:prstGeom>
        </p:spPr>
      </p:pic>
      <p:pic>
        <p:nvPicPr>
          <p:cNvPr id="51" name="Picture 5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86987" y="1638088"/>
            <a:ext cx="510246" cy="510885"/>
          </a:xfrm>
          <a:prstGeom prst="rect">
            <a:avLst/>
          </a:prstGeom>
        </p:spPr>
      </p:pic>
      <p:pic>
        <p:nvPicPr>
          <p:cNvPr id="52" name="Picture 5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86987" y="2727629"/>
            <a:ext cx="510246" cy="510246"/>
          </a:xfrm>
          <a:prstGeom prst="rect">
            <a:avLst/>
          </a:prstGeom>
        </p:spPr>
      </p:pic>
      <p:pic>
        <p:nvPicPr>
          <p:cNvPr id="53" name="Picture 5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86987" y="2183497"/>
            <a:ext cx="510246" cy="510885"/>
          </a:xfrm>
          <a:prstGeom prst="rect">
            <a:avLst/>
          </a:prstGeom>
        </p:spPr>
      </p:pic>
      <p:pic>
        <p:nvPicPr>
          <p:cNvPr id="54" name="Picture 5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86987" y="3818072"/>
            <a:ext cx="510246" cy="510246"/>
          </a:xfrm>
          <a:prstGeom prst="rect">
            <a:avLst/>
          </a:prstGeom>
        </p:spPr>
      </p:pic>
      <p:pic>
        <p:nvPicPr>
          <p:cNvPr id="55" name="Picture 5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86987" y="3273940"/>
            <a:ext cx="510246" cy="510885"/>
          </a:xfrm>
          <a:prstGeom prst="rect">
            <a:avLst/>
          </a:prstGeom>
        </p:spPr>
      </p:pic>
      <p:pic>
        <p:nvPicPr>
          <p:cNvPr id="56" name="Picture 5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86987" y="4361565"/>
            <a:ext cx="510246" cy="510246"/>
          </a:xfrm>
          <a:prstGeom prst="rect">
            <a:avLst/>
          </a:prstGeom>
        </p:spPr>
      </p:pic>
      <p:sp>
        <p:nvSpPr>
          <p:cNvPr id="58" name="TextBox 58"/>
          <p:cNvSpPr txBox="1"/>
          <p:nvPr/>
        </p:nvSpPr>
        <p:spPr>
          <a:xfrm>
            <a:off x="8184806" y="4498129"/>
            <a:ext cx="1441836" cy="277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355"/>
              </a:lnSpc>
            </a:pPr>
            <a:r>
              <a:rPr lang="en-US" sz="1600" b="1" dirty="0">
                <a:solidFill>
                  <a:srgbClr val="A33923"/>
                </a:solidFill>
                <a:latin typeface="Montserrat Classic"/>
              </a:rPr>
              <a:t>#EHMA2020</a:t>
            </a:r>
          </a:p>
        </p:txBody>
      </p:sp>
      <p:pic>
        <p:nvPicPr>
          <p:cNvPr id="67" name="Picture 6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638858" y="4363481"/>
            <a:ext cx="510246" cy="510246"/>
          </a:xfrm>
          <a:prstGeom prst="rect">
            <a:avLst/>
          </a:prstGeom>
        </p:spPr>
      </p:pic>
      <p:pic>
        <p:nvPicPr>
          <p:cNvPr id="69" name="Picture 2">
            <a:extLst>
              <a:ext uri="{FF2B5EF4-FFF2-40B4-BE49-F238E27FC236}">
                <a16:creationId xmlns:a16="http://schemas.microsoft.com/office/drawing/2014/main" id="{A14701B2-14C3-4583-987A-A4943116941C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8029422" y="89207"/>
            <a:ext cx="1499764" cy="796946"/>
          </a:xfrm>
          <a:prstGeom prst="rect">
            <a:avLst/>
          </a:prstGeom>
        </p:spPr>
      </p:pic>
      <p:sp>
        <p:nvSpPr>
          <p:cNvPr id="71" name="TextBox 58">
            <a:extLst>
              <a:ext uri="{FF2B5EF4-FFF2-40B4-BE49-F238E27FC236}">
                <a16:creationId xmlns:a16="http://schemas.microsoft.com/office/drawing/2014/main" id="{5CD1AE5E-A2A1-43BC-A1AB-941556112AF3}"/>
              </a:ext>
            </a:extLst>
          </p:cNvPr>
          <p:cNvSpPr txBox="1"/>
          <p:nvPr/>
        </p:nvSpPr>
        <p:spPr>
          <a:xfrm>
            <a:off x="3881121" y="1707253"/>
            <a:ext cx="3657599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55"/>
              </a:lnSpc>
            </a:pPr>
            <a:r>
              <a:rPr lang="en-US" sz="2400" dirty="0">
                <a:solidFill>
                  <a:srgbClr val="4B191B"/>
                </a:solidFill>
                <a:latin typeface="Montserrat Classic"/>
              </a:rPr>
              <a:t>Improving Access to Physical Therapies</a:t>
            </a:r>
          </a:p>
        </p:txBody>
      </p:sp>
      <p:sp>
        <p:nvSpPr>
          <p:cNvPr id="73" name="TextBox 58">
            <a:extLst>
              <a:ext uri="{FF2B5EF4-FFF2-40B4-BE49-F238E27FC236}">
                <a16:creationId xmlns:a16="http://schemas.microsoft.com/office/drawing/2014/main" id="{996F603C-7CD5-44CA-9387-1629B55E9E92}"/>
              </a:ext>
            </a:extLst>
          </p:cNvPr>
          <p:cNvSpPr txBox="1"/>
          <p:nvPr/>
        </p:nvSpPr>
        <p:spPr>
          <a:xfrm>
            <a:off x="3108960" y="2653973"/>
            <a:ext cx="5283199" cy="18222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55"/>
              </a:lnSpc>
            </a:pPr>
            <a:r>
              <a:rPr lang="en-US" dirty="0">
                <a:solidFill>
                  <a:srgbClr val="933438"/>
                </a:solidFill>
                <a:latin typeface="Montserrat Classic"/>
              </a:rPr>
              <a:t>Prof Andrew Walton</a:t>
            </a:r>
          </a:p>
          <a:p>
            <a:pPr algn="ctr">
              <a:lnSpc>
                <a:spcPts val="2355"/>
              </a:lnSpc>
            </a:pPr>
            <a:r>
              <a:rPr lang="en-US" sz="1400" dirty="0">
                <a:solidFill>
                  <a:srgbClr val="933438"/>
                </a:solidFill>
                <a:latin typeface="Montserrat Classic"/>
              </a:rPr>
              <a:t>Founder, Group Executive Director, Visiting Professor Leeds Beckett University, Chair MSKPN</a:t>
            </a:r>
          </a:p>
          <a:p>
            <a:pPr algn="ctr">
              <a:lnSpc>
                <a:spcPts val="2355"/>
              </a:lnSpc>
            </a:pPr>
            <a:r>
              <a:rPr lang="en-US" dirty="0">
                <a:solidFill>
                  <a:srgbClr val="933438"/>
                </a:solidFill>
                <a:latin typeface="Montserrat Classic"/>
              </a:rPr>
              <a:t>Connect Health</a:t>
            </a:r>
          </a:p>
          <a:p>
            <a:pPr algn="ctr">
              <a:lnSpc>
                <a:spcPts val="2355"/>
              </a:lnSpc>
            </a:pPr>
            <a:r>
              <a:rPr lang="en-US" dirty="0" err="1">
                <a:solidFill>
                  <a:srgbClr val="933438"/>
                </a:solidFill>
                <a:latin typeface="Montserrat Classic"/>
              </a:rPr>
              <a:t>andrewwalton@connecthealth.co.uk</a:t>
            </a:r>
            <a:endParaRPr lang="en-US" dirty="0">
              <a:solidFill>
                <a:srgbClr val="933438"/>
              </a:solidFill>
              <a:latin typeface="Montserrat Classic"/>
            </a:endParaRPr>
          </a:p>
          <a:p>
            <a:pPr algn="ctr">
              <a:lnSpc>
                <a:spcPts val="2355"/>
              </a:lnSpc>
            </a:pPr>
            <a:endParaRPr lang="en-US" dirty="0">
              <a:solidFill>
                <a:srgbClr val="A33923"/>
              </a:solidFill>
              <a:latin typeface="Montserrat Class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029422" y="89207"/>
            <a:ext cx="1499764" cy="796946"/>
          </a:xfrm>
          <a:prstGeom prst="rect">
            <a:avLst/>
          </a:prstGeom>
        </p:spPr>
      </p:pic>
      <p:pic>
        <p:nvPicPr>
          <p:cNvPr id="51" name="Picture 32">
            <a:extLst>
              <a:ext uri="{FF2B5EF4-FFF2-40B4-BE49-F238E27FC236}">
                <a16:creationId xmlns:a16="http://schemas.microsoft.com/office/drawing/2014/main" id="{62FFDEEE-FAD1-46EA-81A9-1CFA39511B5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1643460"/>
            <a:ext cx="510246" cy="510246"/>
          </a:xfrm>
          <a:prstGeom prst="rect">
            <a:avLst/>
          </a:prstGeom>
        </p:spPr>
      </p:pic>
      <p:pic>
        <p:nvPicPr>
          <p:cNvPr id="53" name="Picture 33">
            <a:extLst>
              <a:ext uri="{FF2B5EF4-FFF2-40B4-BE49-F238E27FC236}">
                <a16:creationId xmlns:a16="http://schemas.microsoft.com/office/drawing/2014/main" id="{747E763C-EC51-4A75-8402-9D0C1F194E0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555196"/>
            <a:ext cx="510246" cy="510885"/>
          </a:xfrm>
          <a:prstGeom prst="rect">
            <a:avLst/>
          </a:prstGeom>
        </p:spPr>
      </p:pic>
      <p:pic>
        <p:nvPicPr>
          <p:cNvPr id="55" name="Picture 34">
            <a:extLst>
              <a:ext uri="{FF2B5EF4-FFF2-40B4-BE49-F238E27FC236}">
                <a16:creationId xmlns:a16="http://schemas.microsoft.com/office/drawing/2014/main" id="{DDE8A9F2-2B04-4A46-88A0-2574254F74F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0" y="1099328"/>
            <a:ext cx="510246" cy="510885"/>
          </a:xfrm>
          <a:prstGeom prst="rect">
            <a:avLst/>
          </a:prstGeom>
        </p:spPr>
      </p:pic>
      <p:pic>
        <p:nvPicPr>
          <p:cNvPr id="57" name="Picture 35">
            <a:extLst>
              <a:ext uri="{FF2B5EF4-FFF2-40B4-BE49-F238E27FC236}">
                <a16:creationId xmlns:a16="http://schemas.microsoft.com/office/drawing/2014/main" id="{A0AD3466-453F-4395-A080-3F5ED5A1D01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0" y="2186953"/>
            <a:ext cx="510246" cy="510885"/>
          </a:xfrm>
          <a:prstGeom prst="rect">
            <a:avLst/>
          </a:prstGeom>
        </p:spPr>
      </p:pic>
      <p:pic>
        <p:nvPicPr>
          <p:cNvPr id="59" name="Picture 36">
            <a:extLst>
              <a:ext uri="{FF2B5EF4-FFF2-40B4-BE49-F238E27FC236}">
                <a16:creationId xmlns:a16="http://schemas.microsoft.com/office/drawing/2014/main" id="{C6E59DA5-BA97-45A9-9E29-2D02C252A72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0" y="11703"/>
            <a:ext cx="510246" cy="510246"/>
          </a:xfrm>
          <a:prstGeom prst="rect">
            <a:avLst/>
          </a:prstGeom>
        </p:spPr>
      </p:pic>
      <p:pic>
        <p:nvPicPr>
          <p:cNvPr id="61" name="Picture 37">
            <a:extLst>
              <a:ext uri="{FF2B5EF4-FFF2-40B4-BE49-F238E27FC236}">
                <a16:creationId xmlns:a16="http://schemas.microsoft.com/office/drawing/2014/main" id="{9E48FFC7-A04D-4633-8669-815251ABB8C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0" y="2731085"/>
            <a:ext cx="510246" cy="510246"/>
          </a:xfrm>
          <a:prstGeom prst="rect">
            <a:avLst/>
          </a:prstGeom>
        </p:spPr>
      </p:pic>
      <p:pic>
        <p:nvPicPr>
          <p:cNvPr id="63" name="Picture 38">
            <a:extLst>
              <a:ext uri="{FF2B5EF4-FFF2-40B4-BE49-F238E27FC236}">
                <a16:creationId xmlns:a16="http://schemas.microsoft.com/office/drawing/2014/main" id="{C3E6F0A4-02ED-4DA1-8D15-02FD3C2158BC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0" y="3274578"/>
            <a:ext cx="510246" cy="510246"/>
          </a:xfrm>
          <a:prstGeom prst="rect">
            <a:avLst/>
          </a:prstGeom>
        </p:spPr>
      </p:pic>
      <p:pic>
        <p:nvPicPr>
          <p:cNvPr id="65" name="Picture 39">
            <a:extLst>
              <a:ext uri="{FF2B5EF4-FFF2-40B4-BE49-F238E27FC236}">
                <a16:creationId xmlns:a16="http://schemas.microsoft.com/office/drawing/2014/main" id="{06F9D11C-5B05-436A-B16E-5EF524C6370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0" y="3824721"/>
            <a:ext cx="510246" cy="510246"/>
          </a:xfrm>
          <a:prstGeom prst="rect">
            <a:avLst/>
          </a:prstGeom>
        </p:spPr>
      </p:pic>
      <p:pic>
        <p:nvPicPr>
          <p:cNvPr id="67" name="Picture 40">
            <a:extLst>
              <a:ext uri="{FF2B5EF4-FFF2-40B4-BE49-F238E27FC236}">
                <a16:creationId xmlns:a16="http://schemas.microsoft.com/office/drawing/2014/main" id="{6A0A94DA-45BE-4609-9121-89EE3FEC5DC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4362842"/>
            <a:ext cx="510246" cy="510885"/>
          </a:xfrm>
          <a:prstGeom prst="rect">
            <a:avLst/>
          </a:prstGeom>
        </p:spPr>
      </p:pic>
      <p:sp>
        <p:nvSpPr>
          <p:cNvPr id="103" name="TextBox 58">
            <a:extLst>
              <a:ext uri="{FF2B5EF4-FFF2-40B4-BE49-F238E27FC236}">
                <a16:creationId xmlns:a16="http://schemas.microsoft.com/office/drawing/2014/main" id="{5FC4BEC2-5629-459E-84FA-1F07BC85390C}"/>
              </a:ext>
            </a:extLst>
          </p:cNvPr>
          <p:cNvSpPr txBox="1"/>
          <p:nvPr/>
        </p:nvSpPr>
        <p:spPr>
          <a:xfrm>
            <a:off x="8184806" y="4498129"/>
            <a:ext cx="1441836" cy="277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355"/>
              </a:lnSpc>
            </a:pPr>
            <a:r>
              <a:rPr lang="en-US" sz="1600" b="1" dirty="0">
                <a:solidFill>
                  <a:srgbClr val="A33923"/>
                </a:solidFill>
                <a:latin typeface="Montserrat Classic"/>
              </a:rPr>
              <a:t>#EHMA2020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F85E44-0BEB-1A47-B321-6A646E904696}"/>
              </a:ext>
            </a:extLst>
          </p:cNvPr>
          <p:cNvSpPr txBox="1"/>
          <p:nvPr/>
        </p:nvSpPr>
        <p:spPr>
          <a:xfrm>
            <a:off x="699248" y="337283"/>
            <a:ext cx="1893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A33923"/>
                </a:solidFill>
              </a:rPr>
              <a:t>More information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BB82B6-AE1B-2247-BAF4-F77F50730300}"/>
              </a:ext>
            </a:extLst>
          </p:cNvPr>
          <p:cNvSpPr txBox="1"/>
          <p:nvPr/>
        </p:nvSpPr>
        <p:spPr>
          <a:xfrm>
            <a:off x="2078502" y="1354770"/>
            <a:ext cx="559659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Find out more about </a:t>
            </a:r>
            <a:r>
              <a:rPr lang="en-GB" b="1" dirty="0"/>
              <a:t>Connect Healt</a:t>
            </a:r>
            <a:r>
              <a:rPr lang="en-GB" dirty="0"/>
              <a:t>h here</a:t>
            </a:r>
          </a:p>
          <a:p>
            <a:pPr algn="ctr"/>
            <a:endParaRPr lang="en-GB" dirty="0"/>
          </a:p>
          <a:p>
            <a:pPr algn="ctr"/>
            <a:r>
              <a:rPr lang="en-GB" dirty="0">
                <a:hlinkClick r:id="rId11"/>
              </a:rPr>
              <a:t>https://www.connecthealth.co.uk/mental-health/</a:t>
            </a:r>
            <a:endParaRPr lang="en-GB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GB" dirty="0"/>
              <a:t>Find out more about the </a:t>
            </a:r>
            <a:r>
              <a:rPr lang="en-GB" b="1" dirty="0"/>
              <a:t>Good Governance Institute </a:t>
            </a:r>
            <a:r>
              <a:rPr lang="en-GB" dirty="0"/>
              <a:t>here</a:t>
            </a:r>
          </a:p>
          <a:p>
            <a:pPr algn="ctr"/>
            <a:endParaRPr lang="en-GB" dirty="0"/>
          </a:p>
          <a:p>
            <a:pPr algn="ctr"/>
            <a:r>
              <a:rPr lang="en-GB" dirty="0">
                <a:hlinkClick r:id="rId12"/>
              </a:rPr>
              <a:t>http://good-governance.org.uk/</a:t>
            </a:r>
            <a:endParaRPr lang="en-GB" dirty="0"/>
          </a:p>
          <a:p>
            <a:pPr algn="ctr"/>
            <a:endParaRPr lang="en-US" dirty="0"/>
          </a:p>
        </p:txBody>
      </p:sp>
      <p:pic>
        <p:nvPicPr>
          <p:cNvPr id="15" name="image2.jpg" descr="A picture containing clipart&#10;&#10;Description automatically generated">
            <a:extLst>
              <a:ext uri="{FF2B5EF4-FFF2-40B4-BE49-F238E27FC236}">
                <a16:creationId xmlns:a16="http://schemas.microsoft.com/office/drawing/2014/main" id="{F9B5D76F-7C75-0542-8C2E-B5D7E3CD03A4}"/>
              </a:ext>
            </a:extLst>
          </p:cNvPr>
          <p:cNvPicPr/>
          <p:nvPr/>
        </p:nvPicPr>
        <p:blipFill>
          <a:blip r:embed="rId13"/>
          <a:srcRect/>
          <a:stretch>
            <a:fillRect/>
          </a:stretch>
        </p:blipFill>
        <p:spPr>
          <a:xfrm>
            <a:off x="3952006" y="628126"/>
            <a:ext cx="1849588" cy="772231"/>
          </a:xfrm>
          <a:prstGeom prst="rect">
            <a:avLst/>
          </a:prstGeom>
          <a:ln/>
        </p:spPr>
      </p:pic>
      <p:pic>
        <p:nvPicPr>
          <p:cNvPr id="16" name="image1.png">
            <a:extLst>
              <a:ext uri="{FF2B5EF4-FFF2-40B4-BE49-F238E27FC236}">
                <a16:creationId xmlns:a16="http://schemas.microsoft.com/office/drawing/2014/main" id="{5B7FBED2-849D-D244-A3D5-794AF23E52B2}"/>
              </a:ext>
            </a:extLst>
          </p:cNvPr>
          <p:cNvPicPr/>
          <p:nvPr/>
        </p:nvPicPr>
        <p:blipFill>
          <a:blip r:embed="rId14"/>
          <a:srcRect l="22435" t="18621" r="55794" b="65123"/>
          <a:stretch>
            <a:fillRect/>
          </a:stretch>
        </p:blipFill>
        <p:spPr>
          <a:xfrm>
            <a:off x="4097254" y="2498129"/>
            <a:ext cx="1849442" cy="77644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301955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029422" y="89207"/>
            <a:ext cx="1499764" cy="796946"/>
          </a:xfrm>
          <a:prstGeom prst="rect">
            <a:avLst/>
          </a:prstGeom>
        </p:spPr>
      </p:pic>
      <p:pic>
        <p:nvPicPr>
          <p:cNvPr id="51" name="Picture 32">
            <a:extLst>
              <a:ext uri="{FF2B5EF4-FFF2-40B4-BE49-F238E27FC236}">
                <a16:creationId xmlns:a16="http://schemas.microsoft.com/office/drawing/2014/main" id="{62FFDEEE-FAD1-46EA-81A9-1CFA39511B5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1643460"/>
            <a:ext cx="510246" cy="510246"/>
          </a:xfrm>
          <a:prstGeom prst="rect">
            <a:avLst/>
          </a:prstGeom>
        </p:spPr>
      </p:pic>
      <p:pic>
        <p:nvPicPr>
          <p:cNvPr id="53" name="Picture 33">
            <a:extLst>
              <a:ext uri="{FF2B5EF4-FFF2-40B4-BE49-F238E27FC236}">
                <a16:creationId xmlns:a16="http://schemas.microsoft.com/office/drawing/2014/main" id="{747E763C-EC51-4A75-8402-9D0C1F194E0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555196"/>
            <a:ext cx="510246" cy="510885"/>
          </a:xfrm>
          <a:prstGeom prst="rect">
            <a:avLst/>
          </a:prstGeom>
        </p:spPr>
      </p:pic>
      <p:pic>
        <p:nvPicPr>
          <p:cNvPr id="55" name="Picture 34">
            <a:extLst>
              <a:ext uri="{FF2B5EF4-FFF2-40B4-BE49-F238E27FC236}">
                <a16:creationId xmlns:a16="http://schemas.microsoft.com/office/drawing/2014/main" id="{DDE8A9F2-2B04-4A46-88A0-2574254F74F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0" y="1099328"/>
            <a:ext cx="510246" cy="510885"/>
          </a:xfrm>
          <a:prstGeom prst="rect">
            <a:avLst/>
          </a:prstGeom>
        </p:spPr>
      </p:pic>
      <p:pic>
        <p:nvPicPr>
          <p:cNvPr id="57" name="Picture 35">
            <a:extLst>
              <a:ext uri="{FF2B5EF4-FFF2-40B4-BE49-F238E27FC236}">
                <a16:creationId xmlns:a16="http://schemas.microsoft.com/office/drawing/2014/main" id="{A0AD3466-453F-4395-A080-3F5ED5A1D01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0" y="2186953"/>
            <a:ext cx="510246" cy="510885"/>
          </a:xfrm>
          <a:prstGeom prst="rect">
            <a:avLst/>
          </a:prstGeom>
        </p:spPr>
      </p:pic>
      <p:pic>
        <p:nvPicPr>
          <p:cNvPr id="59" name="Picture 36">
            <a:extLst>
              <a:ext uri="{FF2B5EF4-FFF2-40B4-BE49-F238E27FC236}">
                <a16:creationId xmlns:a16="http://schemas.microsoft.com/office/drawing/2014/main" id="{C6E59DA5-BA97-45A9-9E29-2D02C252A72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0" y="11703"/>
            <a:ext cx="510246" cy="510246"/>
          </a:xfrm>
          <a:prstGeom prst="rect">
            <a:avLst/>
          </a:prstGeom>
        </p:spPr>
      </p:pic>
      <p:pic>
        <p:nvPicPr>
          <p:cNvPr id="61" name="Picture 37">
            <a:extLst>
              <a:ext uri="{FF2B5EF4-FFF2-40B4-BE49-F238E27FC236}">
                <a16:creationId xmlns:a16="http://schemas.microsoft.com/office/drawing/2014/main" id="{9E48FFC7-A04D-4633-8669-815251ABB8C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0" y="2731085"/>
            <a:ext cx="510246" cy="510246"/>
          </a:xfrm>
          <a:prstGeom prst="rect">
            <a:avLst/>
          </a:prstGeom>
        </p:spPr>
      </p:pic>
      <p:pic>
        <p:nvPicPr>
          <p:cNvPr id="63" name="Picture 38">
            <a:extLst>
              <a:ext uri="{FF2B5EF4-FFF2-40B4-BE49-F238E27FC236}">
                <a16:creationId xmlns:a16="http://schemas.microsoft.com/office/drawing/2014/main" id="{C3E6F0A4-02ED-4DA1-8D15-02FD3C2158BC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0" y="3274578"/>
            <a:ext cx="510246" cy="510246"/>
          </a:xfrm>
          <a:prstGeom prst="rect">
            <a:avLst/>
          </a:prstGeom>
        </p:spPr>
      </p:pic>
      <p:pic>
        <p:nvPicPr>
          <p:cNvPr id="65" name="Picture 39">
            <a:extLst>
              <a:ext uri="{FF2B5EF4-FFF2-40B4-BE49-F238E27FC236}">
                <a16:creationId xmlns:a16="http://schemas.microsoft.com/office/drawing/2014/main" id="{06F9D11C-5B05-436A-B16E-5EF524C6370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0" y="3824721"/>
            <a:ext cx="510246" cy="510246"/>
          </a:xfrm>
          <a:prstGeom prst="rect">
            <a:avLst/>
          </a:prstGeom>
        </p:spPr>
      </p:pic>
      <p:pic>
        <p:nvPicPr>
          <p:cNvPr id="67" name="Picture 40">
            <a:extLst>
              <a:ext uri="{FF2B5EF4-FFF2-40B4-BE49-F238E27FC236}">
                <a16:creationId xmlns:a16="http://schemas.microsoft.com/office/drawing/2014/main" id="{6A0A94DA-45BE-4609-9121-89EE3FEC5DC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4362842"/>
            <a:ext cx="510246" cy="510885"/>
          </a:xfrm>
          <a:prstGeom prst="rect">
            <a:avLst/>
          </a:prstGeom>
        </p:spPr>
      </p:pic>
      <p:sp>
        <p:nvSpPr>
          <p:cNvPr id="103" name="TextBox 58">
            <a:extLst>
              <a:ext uri="{FF2B5EF4-FFF2-40B4-BE49-F238E27FC236}">
                <a16:creationId xmlns:a16="http://schemas.microsoft.com/office/drawing/2014/main" id="{5FC4BEC2-5629-459E-84FA-1F07BC85390C}"/>
              </a:ext>
            </a:extLst>
          </p:cNvPr>
          <p:cNvSpPr txBox="1"/>
          <p:nvPr/>
        </p:nvSpPr>
        <p:spPr>
          <a:xfrm>
            <a:off x="8184806" y="4498129"/>
            <a:ext cx="1441836" cy="277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355"/>
              </a:lnSpc>
            </a:pPr>
            <a:r>
              <a:rPr lang="en-US" sz="1600" b="1" dirty="0">
                <a:solidFill>
                  <a:srgbClr val="A33923"/>
                </a:solidFill>
                <a:latin typeface="Montserrat Classic"/>
              </a:rPr>
              <a:t>#EHMA2020</a:t>
            </a:r>
          </a:p>
        </p:txBody>
      </p:sp>
      <p:pic>
        <p:nvPicPr>
          <p:cNvPr id="14" name="image2.jpg" descr="A picture containing clipart&#10;&#10;Description automatically generated">
            <a:extLst>
              <a:ext uri="{FF2B5EF4-FFF2-40B4-BE49-F238E27FC236}">
                <a16:creationId xmlns:a16="http://schemas.microsoft.com/office/drawing/2014/main" id="{8554ACBB-3CDF-3744-868C-8A98000C6159}"/>
              </a:ext>
            </a:extLst>
          </p:cNvPr>
          <p:cNvPicPr/>
          <p:nvPr/>
        </p:nvPicPr>
        <p:blipFill>
          <a:blip r:embed="rId11"/>
          <a:srcRect/>
          <a:stretch>
            <a:fillRect/>
          </a:stretch>
        </p:blipFill>
        <p:spPr>
          <a:xfrm>
            <a:off x="861729" y="1898583"/>
            <a:ext cx="2212255" cy="923650"/>
          </a:xfrm>
          <a:prstGeom prst="rect">
            <a:avLst/>
          </a:prstGeom>
          <a:ln/>
        </p:spPr>
      </p:pic>
      <p:pic>
        <p:nvPicPr>
          <p:cNvPr id="15" name="image1.png">
            <a:extLst>
              <a:ext uri="{FF2B5EF4-FFF2-40B4-BE49-F238E27FC236}">
                <a16:creationId xmlns:a16="http://schemas.microsoft.com/office/drawing/2014/main" id="{44E32F80-A966-4F4D-B57E-A3CAD9BD0139}"/>
              </a:ext>
            </a:extLst>
          </p:cNvPr>
          <p:cNvPicPr/>
          <p:nvPr/>
        </p:nvPicPr>
        <p:blipFill>
          <a:blip r:embed="rId12"/>
          <a:srcRect l="22435" t="18621" r="55794" b="65123"/>
          <a:stretch>
            <a:fillRect/>
          </a:stretch>
        </p:blipFill>
        <p:spPr>
          <a:xfrm>
            <a:off x="1055527" y="3370246"/>
            <a:ext cx="2212080" cy="928695"/>
          </a:xfrm>
          <a:prstGeom prst="rect">
            <a:avLst/>
          </a:prstGeom>
          <a:ln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034E498-EACF-7546-B426-BA4EAB62B9DB}"/>
              </a:ext>
            </a:extLst>
          </p:cNvPr>
          <p:cNvSpPr/>
          <p:nvPr/>
        </p:nvSpPr>
        <p:spPr>
          <a:xfrm>
            <a:off x="3200400" y="3529701"/>
            <a:ext cx="61497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+mj-lt"/>
                <a:ea typeface="Cambria" panose="02040503050406030204" pitchFamily="18" charset="0"/>
              </a:rPr>
              <a:t>Identified by the Financial Times as one of the top 20 consultancies operating in the public sector, GGI brings a decade of experience working with leaders on the broad canvas of governance. </a:t>
            </a:r>
            <a:endParaRPr lang="en-US" sz="1400" dirty="0"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5537A9-0EC7-AF44-8151-57B6A1F7359A}"/>
              </a:ext>
            </a:extLst>
          </p:cNvPr>
          <p:cNvSpPr/>
          <p:nvPr/>
        </p:nvSpPr>
        <p:spPr>
          <a:xfrm>
            <a:off x="3200400" y="2020696"/>
            <a:ext cx="614978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ea typeface="Cambria" panose="02040503050406030204" pitchFamily="18" charset="0"/>
              </a:rPr>
              <a:t>Connect Health is a leading community services healthcare provider encompassing mental health, psychological interventions, MSK (musculoskeletal) conditions, pain, orthopaedics, rheumatology and occupational health services, serving over 350k NHS patients pa across 28 NHS CCGs/Trusts and 100+ organisational services. Services cover more than 10% of England’s population. </a:t>
            </a:r>
            <a:endParaRPr 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FCC85-9470-DE44-AE26-181A46E1CF03}"/>
              </a:ext>
            </a:extLst>
          </p:cNvPr>
          <p:cNvSpPr txBox="1"/>
          <p:nvPr/>
        </p:nvSpPr>
        <p:spPr>
          <a:xfrm>
            <a:off x="847164" y="303014"/>
            <a:ext cx="1448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A33923"/>
                </a:solidFill>
              </a:rPr>
              <a:t>Who are we?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C1D76F-A806-4F90-BFB7-AA78B39081D7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0" t="30574" r="2749" b="15699"/>
          <a:stretch/>
        </p:blipFill>
        <p:spPr>
          <a:xfrm>
            <a:off x="5275792" y="203137"/>
            <a:ext cx="1577719" cy="15877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A18A68-452F-4E85-A11D-01697AC640EC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5" t="30574" r="33866" b="15699"/>
          <a:stretch/>
        </p:blipFill>
        <p:spPr>
          <a:xfrm>
            <a:off x="3267606" y="208899"/>
            <a:ext cx="1546054" cy="158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994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029422" y="89207"/>
            <a:ext cx="1499764" cy="796946"/>
          </a:xfrm>
          <a:prstGeom prst="rect">
            <a:avLst/>
          </a:prstGeom>
        </p:spPr>
      </p:pic>
      <p:pic>
        <p:nvPicPr>
          <p:cNvPr id="51" name="Picture 32">
            <a:extLst>
              <a:ext uri="{FF2B5EF4-FFF2-40B4-BE49-F238E27FC236}">
                <a16:creationId xmlns:a16="http://schemas.microsoft.com/office/drawing/2014/main" id="{62FFDEEE-FAD1-46EA-81A9-1CFA39511B5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1643460"/>
            <a:ext cx="510246" cy="510246"/>
          </a:xfrm>
          <a:prstGeom prst="rect">
            <a:avLst/>
          </a:prstGeom>
        </p:spPr>
      </p:pic>
      <p:pic>
        <p:nvPicPr>
          <p:cNvPr id="53" name="Picture 33">
            <a:extLst>
              <a:ext uri="{FF2B5EF4-FFF2-40B4-BE49-F238E27FC236}">
                <a16:creationId xmlns:a16="http://schemas.microsoft.com/office/drawing/2014/main" id="{747E763C-EC51-4A75-8402-9D0C1F194E0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555196"/>
            <a:ext cx="510246" cy="510885"/>
          </a:xfrm>
          <a:prstGeom prst="rect">
            <a:avLst/>
          </a:prstGeom>
        </p:spPr>
      </p:pic>
      <p:pic>
        <p:nvPicPr>
          <p:cNvPr id="55" name="Picture 34">
            <a:extLst>
              <a:ext uri="{FF2B5EF4-FFF2-40B4-BE49-F238E27FC236}">
                <a16:creationId xmlns:a16="http://schemas.microsoft.com/office/drawing/2014/main" id="{DDE8A9F2-2B04-4A46-88A0-2574254F74F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0" y="1099328"/>
            <a:ext cx="510246" cy="510885"/>
          </a:xfrm>
          <a:prstGeom prst="rect">
            <a:avLst/>
          </a:prstGeom>
        </p:spPr>
      </p:pic>
      <p:pic>
        <p:nvPicPr>
          <p:cNvPr id="57" name="Picture 35">
            <a:extLst>
              <a:ext uri="{FF2B5EF4-FFF2-40B4-BE49-F238E27FC236}">
                <a16:creationId xmlns:a16="http://schemas.microsoft.com/office/drawing/2014/main" id="{A0AD3466-453F-4395-A080-3F5ED5A1D01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0" y="2186953"/>
            <a:ext cx="510246" cy="510885"/>
          </a:xfrm>
          <a:prstGeom prst="rect">
            <a:avLst/>
          </a:prstGeom>
        </p:spPr>
      </p:pic>
      <p:pic>
        <p:nvPicPr>
          <p:cNvPr id="59" name="Picture 36">
            <a:extLst>
              <a:ext uri="{FF2B5EF4-FFF2-40B4-BE49-F238E27FC236}">
                <a16:creationId xmlns:a16="http://schemas.microsoft.com/office/drawing/2014/main" id="{C6E59DA5-BA97-45A9-9E29-2D02C252A72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0" y="11703"/>
            <a:ext cx="510246" cy="510246"/>
          </a:xfrm>
          <a:prstGeom prst="rect">
            <a:avLst/>
          </a:prstGeom>
        </p:spPr>
      </p:pic>
      <p:pic>
        <p:nvPicPr>
          <p:cNvPr id="61" name="Picture 37">
            <a:extLst>
              <a:ext uri="{FF2B5EF4-FFF2-40B4-BE49-F238E27FC236}">
                <a16:creationId xmlns:a16="http://schemas.microsoft.com/office/drawing/2014/main" id="{9E48FFC7-A04D-4633-8669-815251ABB8C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0" y="2731085"/>
            <a:ext cx="510246" cy="510246"/>
          </a:xfrm>
          <a:prstGeom prst="rect">
            <a:avLst/>
          </a:prstGeom>
        </p:spPr>
      </p:pic>
      <p:pic>
        <p:nvPicPr>
          <p:cNvPr id="63" name="Picture 38">
            <a:extLst>
              <a:ext uri="{FF2B5EF4-FFF2-40B4-BE49-F238E27FC236}">
                <a16:creationId xmlns:a16="http://schemas.microsoft.com/office/drawing/2014/main" id="{C3E6F0A4-02ED-4DA1-8D15-02FD3C2158BC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0" y="3274578"/>
            <a:ext cx="510246" cy="510246"/>
          </a:xfrm>
          <a:prstGeom prst="rect">
            <a:avLst/>
          </a:prstGeom>
        </p:spPr>
      </p:pic>
      <p:pic>
        <p:nvPicPr>
          <p:cNvPr id="65" name="Picture 39">
            <a:extLst>
              <a:ext uri="{FF2B5EF4-FFF2-40B4-BE49-F238E27FC236}">
                <a16:creationId xmlns:a16="http://schemas.microsoft.com/office/drawing/2014/main" id="{06F9D11C-5B05-436A-B16E-5EF524C6370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0" y="3824721"/>
            <a:ext cx="510246" cy="510246"/>
          </a:xfrm>
          <a:prstGeom prst="rect">
            <a:avLst/>
          </a:prstGeom>
        </p:spPr>
      </p:pic>
      <p:pic>
        <p:nvPicPr>
          <p:cNvPr id="67" name="Picture 40">
            <a:extLst>
              <a:ext uri="{FF2B5EF4-FFF2-40B4-BE49-F238E27FC236}">
                <a16:creationId xmlns:a16="http://schemas.microsoft.com/office/drawing/2014/main" id="{6A0A94DA-45BE-4609-9121-89EE3FEC5DC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4362842"/>
            <a:ext cx="510246" cy="510885"/>
          </a:xfrm>
          <a:prstGeom prst="rect">
            <a:avLst/>
          </a:prstGeom>
        </p:spPr>
      </p:pic>
      <p:sp>
        <p:nvSpPr>
          <p:cNvPr id="3" name="TextBox 58">
            <a:extLst>
              <a:ext uri="{FF2B5EF4-FFF2-40B4-BE49-F238E27FC236}">
                <a16:creationId xmlns:a16="http://schemas.microsoft.com/office/drawing/2014/main" id="{E22E313E-F331-4793-AC0E-42397445FB74}"/>
              </a:ext>
            </a:extLst>
          </p:cNvPr>
          <p:cNvSpPr txBox="1"/>
          <p:nvPr/>
        </p:nvSpPr>
        <p:spPr>
          <a:xfrm>
            <a:off x="8184806" y="4498129"/>
            <a:ext cx="1441836" cy="277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355"/>
              </a:lnSpc>
            </a:pPr>
            <a:r>
              <a:rPr lang="en-US" sz="1600" b="1" dirty="0">
                <a:solidFill>
                  <a:srgbClr val="A33923"/>
                </a:solidFill>
                <a:latin typeface="Montserrat Classic"/>
              </a:rPr>
              <a:t>#EHMA2020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56899E-1B16-F64A-AD1B-CC5479F52842}"/>
              </a:ext>
            </a:extLst>
          </p:cNvPr>
          <p:cNvSpPr txBox="1"/>
          <p:nvPr/>
        </p:nvSpPr>
        <p:spPr>
          <a:xfrm>
            <a:off x="914399" y="1135531"/>
            <a:ext cx="82968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Today, almost one in four people in the UK have a mental health condition.</a:t>
            </a:r>
          </a:p>
          <a:p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The Improving Access to Psychological Therapies (IAPT) programme was introduced in 2008 to improve the treatment of common mental health conditions by primary care organisations in England. </a:t>
            </a:r>
          </a:p>
          <a:p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In 2018/19, 1.6 million people were referred to IAPT services and 1.09 million entered treatment. 67% of those who experience a course of treatment show reliable and substantial reductions in their anxiety and/or depression; and 51% of these improve to the point at which they are classified as recovered</a:t>
            </a:r>
          </a:p>
          <a:p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Reflecting this success, the NHS Long Term Plan (LTP) proposed the further expansion of IAPT services, with a target of 1.9 million people to be seen by 2024. It also sets out sensible proposals for integrated IAPT services which have since begun to be acted upon.</a:t>
            </a:r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026461-2DF8-7849-AD9F-9744259E6D89}"/>
              </a:ext>
            </a:extLst>
          </p:cNvPr>
          <p:cNvSpPr txBox="1"/>
          <p:nvPr/>
        </p:nvSpPr>
        <p:spPr>
          <a:xfrm>
            <a:off x="914399" y="303014"/>
            <a:ext cx="2318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A33923"/>
                </a:solidFill>
              </a:rPr>
              <a:t>What is IAPT - Context</a:t>
            </a:r>
          </a:p>
        </p:txBody>
      </p:sp>
    </p:spTree>
    <p:extLst>
      <p:ext uri="{BB962C8B-B14F-4D97-AF65-F5344CB8AC3E}">
        <p14:creationId xmlns:p14="http://schemas.microsoft.com/office/powerpoint/2010/main" val="3345768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029422" y="89207"/>
            <a:ext cx="1499764" cy="796946"/>
          </a:xfrm>
          <a:prstGeom prst="rect">
            <a:avLst/>
          </a:prstGeom>
        </p:spPr>
      </p:pic>
      <p:pic>
        <p:nvPicPr>
          <p:cNvPr id="51" name="Picture 32">
            <a:extLst>
              <a:ext uri="{FF2B5EF4-FFF2-40B4-BE49-F238E27FC236}">
                <a16:creationId xmlns:a16="http://schemas.microsoft.com/office/drawing/2014/main" id="{62FFDEEE-FAD1-46EA-81A9-1CFA39511B5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1643460"/>
            <a:ext cx="510246" cy="510246"/>
          </a:xfrm>
          <a:prstGeom prst="rect">
            <a:avLst/>
          </a:prstGeom>
        </p:spPr>
      </p:pic>
      <p:pic>
        <p:nvPicPr>
          <p:cNvPr id="53" name="Picture 33">
            <a:extLst>
              <a:ext uri="{FF2B5EF4-FFF2-40B4-BE49-F238E27FC236}">
                <a16:creationId xmlns:a16="http://schemas.microsoft.com/office/drawing/2014/main" id="{747E763C-EC51-4A75-8402-9D0C1F194E0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555196"/>
            <a:ext cx="510246" cy="510885"/>
          </a:xfrm>
          <a:prstGeom prst="rect">
            <a:avLst/>
          </a:prstGeom>
        </p:spPr>
      </p:pic>
      <p:pic>
        <p:nvPicPr>
          <p:cNvPr id="55" name="Picture 34">
            <a:extLst>
              <a:ext uri="{FF2B5EF4-FFF2-40B4-BE49-F238E27FC236}">
                <a16:creationId xmlns:a16="http://schemas.microsoft.com/office/drawing/2014/main" id="{DDE8A9F2-2B04-4A46-88A0-2574254F74F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0" y="1099328"/>
            <a:ext cx="510246" cy="510885"/>
          </a:xfrm>
          <a:prstGeom prst="rect">
            <a:avLst/>
          </a:prstGeom>
        </p:spPr>
      </p:pic>
      <p:pic>
        <p:nvPicPr>
          <p:cNvPr id="57" name="Picture 35">
            <a:extLst>
              <a:ext uri="{FF2B5EF4-FFF2-40B4-BE49-F238E27FC236}">
                <a16:creationId xmlns:a16="http://schemas.microsoft.com/office/drawing/2014/main" id="{A0AD3466-453F-4395-A080-3F5ED5A1D01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0" y="2186953"/>
            <a:ext cx="510246" cy="510885"/>
          </a:xfrm>
          <a:prstGeom prst="rect">
            <a:avLst/>
          </a:prstGeom>
        </p:spPr>
      </p:pic>
      <p:pic>
        <p:nvPicPr>
          <p:cNvPr id="59" name="Picture 36">
            <a:extLst>
              <a:ext uri="{FF2B5EF4-FFF2-40B4-BE49-F238E27FC236}">
                <a16:creationId xmlns:a16="http://schemas.microsoft.com/office/drawing/2014/main" id="{C6E59DA5-BA97-45A9-9E29-2D02C252A72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0" y="11703"/>
            <a:ext cx="510246" cy="510246"/>
          </a:xfrm>
          <a:prstGeom prst="rect">
            <a:avLst/>
          </a:prstGeom>
        </p:spPr>
      </p:pic>
      <p:pic>
        <p:nvPicPr>
          <p:cNvPr id="61" name="Picture 37">
            <a:extLst>
              <a:ext uri="{FF2B5EF4-FFF2-40B4-BE49-F238E27FC236}">
                <a16:creationId xmlns:a16="http://schemas.microsoft.com/office/drawing/2014/main" id="{9E48FFC7-A04D-4633-8669-815251ABB8C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0" y="2731085"/>
            <a:ext cx="510246" cy="510246"/>
          </a:xfrm>
          <a:prstGeom prst="rect">
            <a:avLst/>
          </a:prstGeom>
        </p:spPr>
      </p:pic>
      <p:pic>
        <p:nvPicPr>
          <p:cNvPr id="63" name="Picture 38">
            <a:extLst>
              <a:ext uri="{FF2B5EF4-FFF2-40B4-BE49-F238E27FC236}">
                <a16:creationId xmlns:a16="http://schemas.microsoft.com/office/drawing/2014/main" id="{C3E6F0A4-02ED-4DA1-8D15-02FD3C2158BC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0" y="3274578"/>
            <a:ext cx="510246" cy="510246"/>
          </a:xfrm>
          <a:prstGeom prst="rect">
            <a:avLst/>
          </a:prstGeom>
        </p:spPr>
      </p:pic>
      <p:pic>
        <p:nvPicPr>
          <p:cNvPr id="65" name="Picture 39">
            <a:extLst>
              <a:ext uri="{FF2B5EF4-FFF2-40B4-BE49-F238E27FC236}">
                <a16:creationId xmlns:a16="http://schemas.microsoft.com/office/drawing/2014/main" id="{06F9D11C-5B05-436A-B16E-5EF524C6370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0" y="3824721"/>
            <a:ext cx="510246" cy="510246"/>
          </a:xfrm>
          <a:prstGeom prst="rect">
            <a:avLst/>
          </a:prstGeom>
        </p:spPr>
      </p:pic>
      <p:pic>
        <p:nvPicPr>
          <p:cNvPr id="67" name="Picture 40">
            <a:extLst>
              <a:ext uri="{FF2B5EF4-FFF2-40B4-BE49-F238E27FC236}">
                <a16:creationId xmlns:a16="http://schemas.microsoft.com/office/drawing/2014/main" id="{6A0A94DA-45BE-4609-9121-89EE3FEC5DC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4362842"/>
            <a:ext cx="510246" cy="510885"/>
          </a:xfrm>
          <a:prstGeom prst="rect">
            <a:avLst/>
          </a:prstGeom>
        </p:spPr>
      </p:pic>
      <p:sp>
        <p:nvSpPr>
          <p:cNvPr id="3" name="TextBox 58">
            <a:extLst>
              <a:ext uri="{FF2B5EF4-FFF2-40B4-BE49-F238E27FC236}">
                <a16:creationId xmlns:a16="http://schemas.microsoft.com/office/drawing/2014/main" id="{ACB92BBE-9EE7-48B0-AF1E-6E3D4BCC28CB}"/>
              </a:ext>
            </a:extLst>
          </p:cNvPr>
          <p:cNvSpPr txBox="1"/>
          <p:nvPr/>
        </p:nvSpPr>
        <p:spPr>
          <a:xfrm>
            <a:off x="8184806" y="4498129"/>
            <a:ext cx="1441836" cy="277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355"/>
              </a:lnSpc>
            </a:pPr>
            <a:r>
              <a:rPr lang="en-US" sz="1600" b="1" dirty="0">
                <a:solidFill>
                  <a:srgbClr val="A33923"/>
                </a:solidFill>
                <a:latin typeface="Montserrat Classic"/>
              </a:rPr>
              <a:t>#EHMA2020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95483B-4739-DF4A-A8F9-18D6FDE32B16}"/>
              </a:ext>
            </a:extLst>
          </p:cNvPr>
          <p:cNvSpPr/>
          <p:nvPr/>
        </p:nvSpPr>
        <p:spPr>
          <a:xfrm>
            <a:off x="812172" y="303014"/>
            <a:ext cx="2532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A33923"/>
                </a:solidFill>
              </a:rPr>
              <a:t>What are IAPT services?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03D461-82CE-B840-9688-2339495661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996" y="932784"/>
            <a:ext cx="6146426" cy="353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209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029422" y="89207"/>
            <a:ext cx="1499764" cy="796946"/>
          </a:xfrm>
          <a:prstGeom prst="rect">
            <a:avLst/>
          </a:prstGeom>
        </p:spPr>
      </p:pic>
      <p:pic>
        <p:nvPicPr>
          <p:cNvPr id="51" name="Picture 32">
            <a:extLst>
              <a:ext uri="{FF2B5EF4-FFF2-40B4-BE49-F238E27FC236}">
                <a16:creationId xmlns:a16="http://schemas.microsoft.com/office/drawing/2014/main" id="{62FFDEEE-FAD1-46EA-81A9-1CFA39511B5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1643460"/>
            <a:ext cx="510246" cy="510246"/>
          </a:xfrm>
          <a:prstGeom prst="rect">
            <a:avLst/>
          </a:prstGeom>
        </p:spPr>
      </p:pic>
      <p:pic>
        <p:nvPicPr>
          <p:cNvPr id="53" name="Picture 33">
            <a:extLst>
              <a:ext uri="{FF2B5EF4-FFF2-40B4-BE49-F238E27FC236}">
                <a16:creationId xmlns:a16="http://schemas.microsoft.com/office/drawing/2014/main" id="{747E763C-EC51-4A75-8402-9D0C1F194E0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555196"/>
            <a:ext cx="510246" cy="510885"/>
          </a:xfrm>
          <a:prstGeom prst="rect">
            <a:avLst/>
          </a:prstGeom>
        </p:spPr>
      </p:pic>
      <p:pic>
        <p:nvPicPr>
          <p:cNvPr id="55" name="Picture 34">
            <a:extLst>
              <a:ext uri="{FF2B5EF4-FFF2-40B4-BE49-F238E27FC236}">
                <a16:creationId xmlns:a16="http://schemas.microsoft.com/office/drawing/2014/main" id="{DDE8A9F2-2B04-4A46-88A0-2574254F74F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0" y="1099328"/>
            <a:ext cx="510246" cy="510885"/>
          </a:xfrm>
          <a:prstGeom prst="rect">
            <a:avLst/>
          </a:prstGeom>
        </p:spPr>
      </p:pic>
      <p:pic>
        <p:nvPicPr>
          <p:cNvPr id="57" name="Picture 35">
            <a:extLst>
              <a:ext uri="{FF2B5EF4-FFF2-40B4-BE49-F238E27FC236}">
                <a16:creationId xmlns:a16="http://schemas.microsoft.com/office/drawing/2014/main" id="{A0AD3466-453F-4395-A080-3F5ED5A1D01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0" y="2186953"/>
            <a:ext cx="510246" cy="510885"/>
          </a:xfrm>
          <a:prstGeom prst="rect">
            <a:avLst/>
          </a:prstGeom>
        </p:spPr>
      </p:pic>
      <p:pic>
        <p:nvPicPr>
          <p:cNvPr id="59" name="Picture 36">
            <a:extLst>
              <a:ext uri="{FF2B5EF4-FFF2-40B4-BE49-F238E27FC236}">
                <a16:creationId xmlns:a16="http://schemas.microsoft.com/office/drawing/2014/main" id="{C6E59DA5-BA97-45A9-9E29-2D02C252A72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0" y="11703"/>
            <a:ext cx="510246" cy="510246"/>
          </a:xfrm>
          <a:prstGeom prst="rect">
            <a:avLst/>
          </a:prstGeom>
        </p:spPr>
      </p:pic>
      <p:pic>
        <p:nvPicPr>
          <p:cNvPr id="61" name="Picture 37">
            <a:extLst>
              <a:ext uri="{FF2B5EF4-FFF2-40B4-BE49-F238E27FC236}">
                <a16:creationId xmlns:a16="http://schemas.microsoft.com/office/drawing/2014/main" id="{9E48FFC7-A04D-4633-8669-815251ABB8C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0" y="2731085"/>
            <a:ext cx="510246" cy="510246"/>
          </a:xfrm>
          <a:prstGeom prst="rect">
            <a:avLst/>
          </a:prstGeom>
        </p:spPr>
      </p:pic>
      <p:pic>
        <p:nvPicPr>
          <p:cNvPr id="63" name="Picture 38">
            <a:extLst>
              <a:ext uri="{FF2B5EF4-FFF2-40B4-BE49-F238E27FC236}">
                <a16:creationId xmlns:a16="http://schemas.microsoft.com/office/drawing/2014/main" id="{C3E6F0A4-02ED-4DA1-8D15-02FD3C2158BC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0" y="3274578"/>
            <a:ext cx="510246" cy="510246"/>
          </a:xfrm>
          <a:prstGeom prst="rect">
            <a:avLst/>
          </a:prstGeom>
        </p:spPr>
      </p:pic>
      <p:pic>
        <p:nvPicPr>
          <p:cNvPr id="65" name="Picture 39">
            <a:extLst>
              <a:ext uri="{FF2B5EF4-FFF2-40B4-BE49-F238E27FC236}">
                <a16:creationId xmlns:a16="http://schemas.microsoft.com/office/drawing/2014/main" id="{06F9D11C-5B05-436A-B16E-5EF524C6370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0" y="3824721"/>
            <a:ext cx="510246" cy="510246"/>
          </a:xfrm>
          <a:prstGeom prst="rect">
            <a:avLst/>
          </a:prstGeom>
        </p:spPr>
      </p:pic>
      <p:pic>
        <p:nvPicPr>
          <p:cNvPr id="67" name="Picture 40">
            <a:extLst>
              <a:ext uri="{FF2B5EF4-FFF2-40B4-BE49-F238E27FC236}">
                <a16:creationId xmlns:a16="http://schemas.microsoft.com/office/drawing/2014/main" id="{6A0A94DA-45BE-4609-9121-89EE3FEC5DC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4362842"/>
            <a:ext cx="510246" cy="510885"/>
          </a:xfrm>
          <a:prstGeom prst="rect">
            <a:avLst/>
          </a:prstGeom>
        </p:spPr>
      </p:pic>
      <p:sp>
        <p:nvSpPr>
          <p:cNvPr id="3" name="TextBox 58">
            <a:extLst>
              <a:ext uri="{FF2B5EF4-FFF2-40B4-BE49-F238E27FC236}">
                <a16:creationId xmlns:a16="http://schemas.microsoft.com/office/drawing/2014/main" id="{ACB92BBE-9EE7-48B0-AF1E-6E3D4BCC28CB}"/>
              </a:ext>
            </a:extLst>
          </p:cNvPr>
          <p:cNvSpPr txBox="1"/>
          <p:nvPr/>
        </p:nvSpPr>
        <p:spPr>
          <a:xfrm>
            <a:off x="8184806" y="4498129"/>
            <a:ext cx="1441836" cy="277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355"/>
              </a:lnSpc>
            </a:pPr>
            <a:r>
              <a:rPr lang="en-US" sz="1600" b="1" dirty="0">
                <a:solidFill>
                  <a:srgbClr val="A33923"/>
                </a:solidFill>
                <a:latin typeface="Montserrat Classic"/>
              </a:rPr>
              <a:t>#EHMA2020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F22D0E-DD0B-4A43-A3A9-2CEB917A198D}"/>
              </a:ext>
            </a:extLst>
          </p:cNvPr>
          <p:cNvSpPr txBox="1"/>
          <p:nvPr/>
        </p:nvSpPr>
        <p:spPr>
          <a:xfrm>
            <a:off x="819023" y="224600"/>
            <a:ext cx="4132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A33923"/>
                </a:solidFill>
              </a:rPr>
              <a:t>Key challenges to delivering IAPT services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D4D2BD-D4E4-4F4A-9B91-CC7E1A1AB093}"/>
              </a:ext>
            </a:extLst>
          </p:cNvPr>
          <p:cNvSpPr txBox="1"/>
          <p:nvPr/>
        </p:nvSpPr>
        <p:spPr>
          <a:xfrm>
            <a:off x="5847564" y="1781706"/>
            <a:ext cx="305816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Connect Health has built a unique level of specialist expertise in delivering sustained transformation through its sophisticated infrastructure, digital tools, highly advanced clinical and operational insight and change methodology.</a:t>
            </a:r>
            <a:endParaRPr lang="en-GB" i="1" dirty="0">
              <a:effectLst/>
              <a:ea typeface="Calibri" panose="020F050202020403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3889C27-46C7-4246-A0EC-18F7F606A26C}"/>
              </a:ext>
            </a:extLst>
          </p:cNvPr>
          <p:cNvPicPr/>
          <p:nvPr/>
        </p:nvPicPr>
        <p:blipFill rotWithShape="1">
          <a:blip r:embed="rId11" r:link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48" r="39025" b="-1"/>
          <a:stretch>
            <a:fillRect/>
          </a:stretch>
        </p:blipFill>
        <p:spPr bwMode="auto">
          <a:xfrm>
            <a:off x="1696683" y="1247887"/>
            <a:ext cx="3929566" cy="26680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5618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029422" y="89207"/>
            <a:ext cx="1499764" cy="796946"/>
          </a:xfrm>
          <a:prstGeom prst="rect">
            <a:avLst/>
          </a:prstGeom>
        </p:spPr>
      </p:pic>
      <p:pic>
        <p:nvPicPr>
          <p:cNvPr id="51" name="Picture 32">
            <a:extLst>
              <a:ext uri="{FF2B5EF4-FFF2-40B4-BE49-F238E27FC236}">
                <a16:creationId xmlns:a16="http://schemas.microsoft.com/office/drawing/2014/main" id="{62FFDEEE-FAD1-46EA-81A9-1CFA39511B5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1643460"/>
            <a:ext cx="510246" cy="510246"/>
          </a:xfrm>
          <a:prstGeom prst="rect">
            <a:avLst/>
          </a:prstGeom>
        </p:spPr>
      </p:pic>
      <p:pic>
        <p:nvPicPr>
          <p:cNvPr id="53" name="Picture 33">
            <a:extLst>
              <a:ext uri="{FF2B5EF4-FFF2-40B4-BE49-F238E27FC236}">
                <a16:creationId xmlns:a16="http://schemas.microsoft.com/office/drawing/2014/main" id="{747E763C-EC51-4A75-8402-9D0C1F194E0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555196"/>
            <a:ext cx="510246" cy="510885"/>
          </a:xfrm>
          <a:prstGeom prst="rect">
            <a:avLst/>
          </a:prstGeom>
        </p:spPr>
      </p:pic>
      <p:pic>
        <p:nvPicPr>
          <p:cNvPr id="55" name="Picture 34">
            <a:extLst>
              <a:ext uri="{FF2B5EF4-FFF2-40B4-BE49-F238E27FC236}">
                <a16:creationId xmlns:a16="http://schemas.microsoft.com/office/drawing/2014/main" id="{DDE8A9F2-2B04-4A46-88A0-2574254F74F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0" y="1099328"/>
            <a:ext cx="510246" cy="510885"/>
          </a:xfrm>
          <a:prstGeom prst="rect">
            <a:avLst/>
          </a:prstGeom>
        </p:spPr>
      </p:pic>
      <p:pic>
        <p:nvPicPr>
          <p:cNvPr id="57" name="Picture 35">
            <a:extLst>
              <a:ext uri="{FF2B5EF4-FFF2-40B4-BE49-F238E27FC236}">
                <a16:creationId xmlns:a16="http://schemas.microsoft.com/office/drawing/2014/main" id="{A0AD3466-453F-4395-A080-3F5ED5A1D01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0" y="2186953"/>
            <a:ext cx="510246" cy="510885"/>
          </a:xfrm>
          <a:prstGeom prst="rect">
            <a:avLst/>
          </a:prstGeom>
        </p:spPr>
      </p:pic>
      <p:pic>
        <p:nvPicPr>
          <p:cNvPr id="59" name="Picture 36">
            <a:extLst>
              <a:ext uri="{FF2B5EF4-FFF2-40B4-BE49-F238E27FC236}">
                <a16:creationId xmlns:a16="http://schemas.microsoft.com/office/drawing/2014/main" id="{C6E59DA5-BA97-45A9-9E29-2D02C252A72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0" y="11703"/>
            <a:ext cx="510246" cy="510246"/>
          </a:xfrm>
          <a:prstGeom prst="rect">
            <a:avLst/>
          </a:prstGeom>
        </p:spPr>
      </p:pic>
      <p:pic>
        <p:nvPicPr>
          <p:cNvPr id="61" name="Picture 37">
            <a:extLst>
              <a:ext uri="{FF2B5EF4-FFF2-40B4-BE49-F238E27FC236}">
                <a16:creationId xmlns:a16="http://schemas.microsoft.com/office/drawing/2014/main" id="{9E48FFC7-A04D-4633-8669-815251ABB8C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0" y="2731085"/>
            <a:ext cx="510246" cy="510246"/>
          </a:xfrm>
          <a:prstGeom prst="rect">
            <a:avLst/>
          </a:prstGeom>
        </p:spPr>
      </p:pic>
      <p:pic>
        <p:nvPicPr>
          <p:cNvPr id="63" name="Picture 38">
            <a:extLst>
              <a:ext uri="{FF2B5EF4-FFF2-40B4-BE49-F238E27FC236}">
                <a16:creationId xmlns:a16="http://schemas.microsoft.com/office/drawing/2014/main" id="{C3E6F0A4-02ED-4DA1-8D15-02FD3C2158BC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0" y="3274578"/>
            <a:ext cx="510246" cy="510246"/>
          </a:xfrm>
          <a:prstGeom prst="rect">
            <a:avLst/>
          </a:prstGeom>
        </p:spPr>
      </p:pic>
      <p:pic>
        <p:nvPicPr>
          <p:cNvPr id="65" name="Picture 39">
            <a:extLst>
              <a:ext uri="{FF2B5EF4-FFF2-40B4-BE49-F238E27FC236}">
                <a16:creationId xmlns:a16="http://schemas.microsoft.com/office/drawing/2014/main" id="{06F9D11C-5B05-436A-B16E-5EF524C6370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0" y="3824721"/>
            <a:ext cx="510246" cy="510246"/>
          </a:xfrm>
          <a:prstGeom prst="rect">
            <a:avLst/>
          </a:prstGeom>
        </p:spPr>
      </p:pic>
      <p:pic>
        <p:nvPicPr>
          <p:cNvPr id="67" name="Picture 40">
            <a:extLst>
              <a:ext uri="{FF2B5EF4-FFF2-40B4-BE49-F238E27FC236}">
                <a16:creationId xmlns:a16="http://schemas.microsoft.com/office/drawing/2014/main" id="{6A0A94DA-45BE-4609-9121-89EE3FEC5DC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4362842"/>
            <a:ext cx="510246" cy="510885"/>
          </a:xfrm>
          <a:prstGeom prst="rect">
            <a:avLst/>
          </a:prstGeom>
        </p:spPr>
      </p:pic>
      <p:sp>
        <p:nvSpPr>
          <p:cNvPr id="3" name="TextBox 58">
            <a:extLst>
              <a:ext uri="{FF2B5EF4-FFF2-40B4-BE49-F238E27FC236}">
                <a16:creationId xmlns:a16="http://schemas.microsoft.com/office/drawing/2014/main" id="{ACB92BBE-9EE7-48B0-AF1E-6E3D4BCC28CB}"/>
              </a:ext>
            </a:extLst>
          </p:cNvPr>
          <p:cNvSpPr txBox="1"/>
          <p:nvPr/>
        </p:nvSpPr>
        <p:spPr>
          <a:xfrm>
            <a:off x="8184806" y="4498129"/>
            <a:ext cx="1441836" cy="277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355"/>
              </a:lnSpc>
            </a:pPr>
            <a:r>
              <a:rPr lang="en-US" sz="1600" b="1" dirty="0">
                <a:solidFill>
                  <a:srgbClr val="A33923"/>
                </a:solidFill>
                <a:latin typeface="Montserrat Classic"/>
              </a:rPr>
              <a:t>#EHMA2020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F22D0E-DD0B-4A43-A3A9-2CEB917A198D}"/>
              </a:ext>
            </a:extLst>
          </p:cNvPr>
          <p:cNvSpPr txBox="1"/>
          <p:nvPr/>
        </p:nvSpPr>
        <p:spPr>
          <a:xfrm>
            <a:off x="753035" y="303014"/>
            <a:ext cx="145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A33923"/>
                </a:solidFill>
              </a:rPr>
              <a:t>Our guidance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383825-EF55-6D45-9554-21B9AA11F0A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00290" y="1297354"/>
            <a:ext cx="1964634" cy="27824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2B5402-CBB5-D04A-81D3-5264BC45FAB0}"/>
              </a:ext>
            </a:extLst>
          </p:cNvPr>
          <p:cNvSpPr txBox="1"/>
          <p:nvPr/>
        </p:nvSpPr>
        <p:spPr>
          <a:xfrm>
            <a:off x="753035" y="1016017"/>
            <a:ext cx="639960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Targeted at NHS commissioners and providers of IAPT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Explored the practical realities of the implementation of IAPT through the prism of governance</a:t>
            </a:r>
            <a:endParaRPr lang="en-GB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high-level governance tool that can support Boards to better understand the IAPT </a:t>
            </a:r>
            <a:r>
              <a:rPr lang="en-US" dirty="0" err="1"/>
              <a:t>programme</a:t>
            </a:r>
            <a:r>
              <a:rPr lang="en-US" dirty="0"/>
              <a:t> and to also take better decisions with regards to its implementation.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What we did - </a:t>
            </a:r>
            <a:r>
              <a:rPr lang="en-US" dirty="0"/>
              <a:t>Desk-based research</a:t>
            </a:r>
            <a:r>
              <a:rPr lang="en-GB" dirty="0"/>
              <a:t>, </a:t>
            </a:r>
            <a:r>
              <a:rPr lang="en-US" dirty="0"/>
              <a:t>Scoping interviews with senior staff from across a range of </a:t>
            </a:r>
            <a:r>
              <a:rPr lang="en-US" dirty="0" err="1"/>
              <a:t>organisations</a:t>
            </a:r>
            <a:r>
              <a:rPr lang="en-US" dirty="0"/>
              <a:t> with practical experience of the IAPT </a:t>
            </a:r>
            <a:r>
              <a:rPr lang="en-US" dirty="0" err="1"/>
              <a:t>programme</a:t>
            </a:r>
            <a:r>
              <a:rPr lang="en-GB" dirty="0"/>
              <a:t>, </a:t>
            </a:r>
            <a:r>
              <a:rPr lang="en-US" dirty="0"/>
              <a:t>Focus groups to test content of the guidance</a:t>
            </a:r>
          </a:p>
        </p:txBody>
      </p:sp>
    </p:spTree>
    <p:extLst>
      <p:ext uri="{BB962C8B-B14F-4D97-AF65-F5344CB8AC3E}">
        <p14:creationId xmlns:p14="http://schemas.microsoft.com/office/powerpoint/2010/main" val="2218832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029422" y="89207"/>
            <a:ext cx="1499764" cy="796946"/>
          </a:xfrm>
          <a:prstGeom prst="rect">
            <a:avLst/>
          </a:prstGeom>
        </p:spPr>
      </p:pic>
      <p:pic>
        <p:nvPicPr>
          <p:cNvPr id="51" name="Picture 32">
            <a:extLst>
              <a:ext uri="{FF2B5EF4-FFF2-40B4-BE49-F238E27FC236}">
                <a16:creationId xmlns:a16="http://schemas.microsoft.com/office/drawing/2014/main" id="{62FFDEEE-FAD1-46EA-81A9-1CFA39511B5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1643460"/>
            <a:ext cx="510246" cy="510246"/>
          </a:xfrm>
          <a:prstGeom prst="rect">
            <a:avLst/>
          </a:prstGeom>
        </p:spPr>
      </p:pic>
      <p:pic>
        <p:nvPicPr>
          <p:cNvPr id="53" name="Picture 33">
            <a:extLst>
              <a:ext uri="{FF2B5EF4-FFF2-40B4-BE49-F238E27FC236}">
                <a16:creationId xmlns:a16="http://schemas.microsoft.com/office/drawing/2014/main" id="{747E763C-EC51-4A75-8402-9D0C1F194E0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555196"/>
            <a:ext cx="510246" cy="510885"/>
          </a:xfrm>
          <a:prstGeom prst="rect">
            <a:avLst/>
          </a:prstGeom>
        </p:spPr>
      </p:pic>
      <p:pic>
        <p:nvPicPr>
          <p:cNvPr id="55" name="Picture 34">
            <a:extLst>
              <a:ext uri="{FF2B5EF4-FFF2-40B4-BE49-F238E27FC236}">
                <a16:creationId xmlns:a16="http://schemas.microsoft.com/office/drawing/2014/main" id="{DDE8A9F2-2B04-4A46-88A0-2574254F74F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0" y="1099328"/>
            <a:ext cx="510246" cy="510885"/>
          </a:xfrm>
          <a:prstGeom prst="rect">
            <a:avLst/>
          </a:prstGeom>
        </p:spPr>
      </p:pic>
      <p:pic>
        <p:nvPicPr>
          <p:cNvPr id="57" name="Picture 35">
            <a:extLst>
              <a:ext uri="{FF2B5EF4-FFF2-40B4-BE49-F238E27FC236}">
                <a16:creationId xmlns:a16="http://schemas.microsoft.com/office/drawing/2014/main" id="{A0AD3466-453F-4395-A080-3F5ED5A1D01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0" y="2186953"/>
            <a:ext cx="510246" cy="510885"/>
          </a:xfrm>
          <a:prstGeom prst="rect">
            <a:avLst/>
          </a:prstGeom>
        </p:spPr>
      </p:pic>
      <p:pic>
        <p:nvPicPr>
          <p:cNvPr id="59" name="Picture 36">
            <a:extLst>
              <a:ext uri="{FF2B5EF4-FFF2-40B4-BE49-F238E27FC236}">
                <a16:creationId xmlns:a16="http://schemas.microsoft.com/office/drawing/2014/main" id="{C6E59DA5-BA97-45A9-9E29-2D02C252A72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0" y="11703"/>
            <a:ext cx="510246" cy="510246"/>
          </a:xfrm>
          <a:prstGeom prst="rect">
            <a:avLst/>
          </a:prstGeom>
        </p:spPr>
      </p:pic>
      <p:pic>
        <p:nvPicPr>
          <p:cNvPr id="61" name="Picture 37">
            <a:extLst>
              <a:ext uri="{FF2B5EF4-FFF2-40B4-BE49-F238E27FC236}">
                <a16:creationId xmlns:a16="http://schemas.microsoft.com/office/drawing/2014/main" id="{9E48FFC7-A04D-4633-8669-815251ABB8C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0" y="2731085"/>
            <a:ext cx="510246" cy="510246"/>
          </a:xfrm>
          <a:prstGeom prst="rect">
            <a:avLst/>
          </a:prstGeom>
        </p:spPr>
      </p:pic>
      <p:pic>
        <p:nvPicPr>
          <p:cNvPr id="63" name="Picture 38">
            <a:extLst>
              <a:ext uri="{FF2B5EF4-FFF2-40B4-BE49-F238E27FC236}">
                <a16:creationId xmlns:a16="http://schemas.microsoft.com/office/drawing/2014/main" id="{C3E6F0A4-02ED-4DA1-8D15-02FD3C2158BC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0" y="3274578"/>
            <a:ext cx="510246" cy="510246"/>
          </a:xfrm>
          <a:prstGeom prst="rect">
            <a:avLst/>
          </a:prstGeom>
        </p:spPr>
      </p:pic>
      <p:pic>
        <p:nvPicPr>
          <p:cNvPr id="65" name="Picture 39">
            <a:extLst>
              <a:ext uri="{FF2B5EF4-FFF2-40B4-BE49-F238E27FC236}">
                <a16:creationId xmlns:a16="http://schemas.microsoft.com/office/drawing/2014/main" id="{06F9D11C-5B05-436A-B16E-5EF524C6370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0" y="3824721"/>
            <a:ext cx="510246" cy="510246"/>
          </a:xfrm>
          <a:prstGeom prst="rect">
            <a:avLst/>
          </a:prstGeom>
        </p:spPr>
      </p:pic>
      <p:pic>
        <p:nvPicPr>
          <p:cNvPr id="67" name="Picture 40">
            <a:extLst>
              <a:ext uri="{FF2B5EF4-FFF2-40B4-BE49-F238E27FC236}">
                <a16:creationId xmlns:a16="http://schemas.microsoft.com/office/drawing/2014/main" id="{6A0A94DA-45BE-4609-9121-89EE3FEC5DC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4362842"/>
            <a:ext cx="510246" cy="510885"/>
          </a:xfrm>
          <a:prstGeom prst="rect">
            <a:avLst/>
          </a:prstGeom>
        </p:spPr>
      </p:pic>
      <p:sp>
        <p:nvSpPr>
          <p:cNvPr id="3" name="TextBox 58">
            <a:extLst>
              <a:ext uri="{FF2B5EF4-FFF2-40B4-BE49-F238E27FC236}">
                <a16:creationId xmlns:a16="http://schemas.microsoft.com/office/drawing/2014/main" id="{ACB92BBE-9EE7-48B0-AF1E-6E3D4BCC28CB}"/>
              </a:ext>
            </a:extLst>
          </p:cNvPr>
          <p:cNvSpPr txBox="1"/>
          <p:nvPr/>
        </p:nvSpPr>
        <p:spPr>
          <a:xfrm>
            <a:off x="8184806" y="4498129"/>
            <a:ext cx="1441836" cy="277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355"/>
              </a:lnSpc>
            </a:pPr>
            <a:r>
              <a:rPr lang="en-US" sz="1600" b="1" dirty="0">
                <a:solidFill>
                  <a:srgbClr val="A33923"/>
                </a:solidFill>
                <a:latin typeface="Montserrat Classic"/>
              </a:rPr>
              <a:t>#EHMA2020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AD8F1F-ACFC-1343-A049-E2019472F154}"/>
              </a:ext>
            </a:extLst>
          </p:cNvPr>
          <p:cNvSpPr txBox="1"/>
          <p:nvPr/>
        </p:nvSpPr>
        <p:spPr>
          <a:xfrm>
            <a:off x="672353" y="303014"/>
            <a:ext cx="1823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A33923"/>
                </a:solidFill>
              </a:rPr>
              <a:t>What is the tool?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B9AA0B-28E3-9645-82D5-F7A09F234B87}"/>
              </a:ext>
            </a:extLst>
          </p:cNvPr>
          <p:cNvSpPr txBox="1"/>
          <p:nvPr/>
        </p:nvSpPr>
        <p:spPr>
          <a:xfrm>
            <a:off x="672353" y="1535988"/>
            <a:ext cx="41147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 </a:t>
            </a:r>
            <a:endParaRPr lang="en-GB" dirty="0"/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A briefing on the current context of IAPT services in England </a:t>
            </a:r>
            <a:endParaRPr lang="en-GB" dirty="0"/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A series of key assurance questions Board members will want to ask themselves when designing or procuring IAPT services</a:t>
            </a:r>
            <a:endParaRPr lang="en-GB" dirty="0"/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A maturity matrix to support NHS </a:t>
            </a:r>
            <a:r>
              <a:rPr lang="en-US" dirty="0" err="1"/>
              <a:t>organisations</a:t>
            </a:r>
            <a:r>
              <a:rPr lang="en-US" dirty="0"/>
              <a:t> assess the maturity and effectiveness of their IAPT services, and make appropriate improvements </a:t>
            </a:r>
            <a:endParaRPr lang="en-GB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2BC0E1-B293-294E-9B60-DE911FD24968}"/>
              </a:ext>
            </a:extLst>
          </p:cNvPr>
          <p:cNvSpPr txBox="1"/>
          <p:nvPr/>
        </p:nvSpPr>
        <p:spPr>
          <a:xfrm>
            <a:off x="672353" y="975253"/>
            <a:ext cx="82161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dirty="0" err="1"/>
              <a:t>programme</a:t>
            </a:r>
            <a:r>
              <a:rPr lang="en-US" dirty="0"/>
              <a:t> of work has resulted in the production of a tool (Board Assurance Prompt) that contains the following:</a:t>
            </a:r>
            <a:endParaRPr lang="en-GB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7A52BF-7C46-BE43-A24F-8D99FA71474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035" y="1834688"/>
            <a:ext cx="3262269" cy="250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215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029422" y="89207"/>
            <a:ext cx="1499764" cy="796946"/>
          </a:xfrm>
          <a:prstGeom prst="rect">
            <a:avLst/>
          </a:prstGeom>
        </p:spPr>
      </p:pic>
      <p:pic>
        <p:nvPicPr>
          <p:cNvPr id="51" name="Picture 32">
            <a:extLst>
              <a:ext uri="{FF2B5EF4-FFF2-40B4-BE49-F238E27FC236}">
                <a16:creationId xmlns:a16="http://schemas.microsoft.com/office/drawing/2014/main" id="{62FFDEEE-FAD1-46EA-81A9-1CFA39511B5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1643460"/>
            <a:ext cx="510246" cy="510246"/>
          </a:xfrm>
          <a:prstGeom prst="rect">
            <a:avLst/>
          </a:prstGeom>
        </p:spPr>
      </p:pic>
      <p:pic>
        <p:nvPicPr>
          <p:cNvPr id="53" name="Picture 33">
            <a:extLst>
              <a:ext uri="{FF2B5EF4-FFF2-40B4-BE49-F238E27FC236}">
                <a16:creationId xmlns:a16="http://schemas.microsoft.com/office/drawing/2014/main" id="{747E763C-EC51-4A75-8402-9D0C1F194E0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555196"/>
            <a:ext cx="510246" cy="510885"/>
          </a:xfrm>
          <a:prstGeom prst="rect">
            <a:avLst/>
          </a:prstGeom>
        </p:spPr>
      </p:pic>
      <p:pic>
        <p:nvPicPr>
          <p:cNvPr id="55" name="Picture 34">
            <a:extLst>
              <a:ext uri="{FF2B5EF4-FFF2-40B4-BE49-F238E27FC236}">
                <a16:creationId xmlns:a16="http://schemas.microsoft.com/office/drawing/2014/main" id="{DDE8A9F2-2B04-4A46-88A0-2574254F74F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0" y="1099328"/>
            <a:ext cx="510246" cy="510885"/>
          </a:xfrm>
          <a:prstGeom prst="rect">
            <a:avLst/>
          </a:prstGeom>
        </p:spPr>
      </p:pic>
      <p:pic>
        <p:nvPicPr>
          <p:cNvPr id="57" name="Picture 35">
            <a:extLst>
              <a:ext uri="{FF2B5EF4-FFF2-40B4-BE49-F238E27FC236}">
                <a16:creationId xmlns:a16="http://schemas.microsoft.com/office/drawing/2014/main" id="{A0AD3466-453F-4395-A080-3F5ED5A1D01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0" y="2186953"/>
            <a:ext cx="510246" cy="510885"/>
          </a:xfrm>
          <a:prstGeom prst="rect">
            <a:avLst/>
          </a:prstGeom>
        </p:spPr>
      </p:pic>
      <p:pic>
        <p:nvPicPr>
          <p:cNvPr id="59" name="Picture 36">
            <a:extLst>
              <a:ext uri="{FF2B5EF4-FFF2-40B4-BE49-F238E27FC236}">
                <a16:creationId xmlns:a16="http://schemas.microsoft.com/office/drawing/2014/main" id="{C6E59DA5-BA97-45A9-9E29-2D02C252A72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0" y="11703"/>
            <a:ext cx="510246" cy="510246"/>
          </a:xfrm>
          <a:prstGeom prst="rect">
            <a:avLst/>
          </a:prstGeom>
        </p:spPr>
      </p:pic>
      <p:pic>
        <p:nvPicPr>
          <p:cNvPr id="61" name="Picture 37">
            <a:extLst>
              <a:ext uri="{FF2B5EF4-FFF2-40B4-BE49-F238E27FC236}">
                <a16:creationId xmlns:a16="http://schemas.microsoft.com/office/drawing/2014/main" id="{9E48FFC7-A04D-4633-8669-815251ABB8C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0" y="2731085"/>
            <a:ext cx="510246" cy="510246"/>
          </a:xfrm>
          <a:prstGeom prst="rect">
            <a:avLst/>
          </a:prstGeom>
        </p:spPr>
      </p:pic>
      <p:pic>
        <p:nvPicPr>
          <p:cNvPr id="63" name="Picture 38">
            <a:extLst>
              <a:ext uri="{FF2B5EF4-FFF2-40B4-BE49-F238E27FC236}">
                <a16:creationId xmlns:a16="http://schemas.microsoft.com/office/drawing/2014/main" id="{C3E6F0A4-02ED-4DA1-8D15-02FD3C2158BC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0" y="3274578"/>
            <a:ext cx="510246" cy="510246"/>
          </a:xfrm>
          <a:prstGeom prst="rect">
            <a:avLst/>
          </a:prstGeom>
        </p:spPr>
      </p:pic>
      <p:pic>
        <p:nvPicPr>
          <p:cNvPr id="65" name="Picture 39">
            <a:extLst>
              <a:ext uri="{FF2B5EF4-FFF2-40B4-BE49-F238E27FC236}">
                <a16:creationId xmlns:a16="http://schemas.microsoft.com/office/drawing/2014/main" id="{06F9D11C-5B05-436A-B16E-5EF524C6370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0" y="3824721"/>
            <a:ext cx="510246" cy="510246"/>
          </a:xfrm>
          <a:prstGeom prst="rect">
            <a:avLst/>
          </a:prstGeom>
        </p:spPr>
      </p:pic>
      <p:pic>
        <p:nvPicPr>
          <p:cNvPr id="67" name="Picture 40">
            <a:extLst>
              <a:ext uri="{FF2B5EF4-FFF2-40B4-BE49-F238E27FC236}">
                <a16:creationId xmlns:a16="http://schemas.microsoft.com/office/drawing/2014/main" id="{6A0A94DA-45BE-4609-9121-89EE3FEC5DC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4362842"/>
            <a:ext cx="510246" cy="510885"/>
          </a:xfrm>
          <a:prstGeom prst="rect">
            <a:avLst/>
          </a:prstGeom>
        </p:spPr>
      </p:pic>
      <p:sp>
        <p:nvSpPr>
          <p:cNvPr id="3" name="TextBox 58">
            <a:extLst>
              <a:ext uri="{FF2B5EF4-FFF2-40B4-BE49-F238E27FC236}">
                <a16:creationId xmlns:a16="http://schemas.microsoft.com/office/drawing/2014/main" id="{ACB92BBE-9EE7-48B0-AF1E-6E3D4BCC28CB}"/>
              </a:ext>
            </a:extLst>
          </p:cNvPr>
          <p:cNvSpPr txBox="1"/>
          <p:nvPr/>
        </p:nvSpPr>
        <p:spPr>
          <a:xfrm>
            <a:off x="8184806" y="4498129"/>
            <a:ext cx="1441836" cy="277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355"/>
              </a:lnSpc>
            </a:pPr>
            <a:r>
              <a:rPr lang="en-US" sz="1600" b="1" dirty="0">
                <a:solidFill>
                  <a:srgbClr val="A33923"/>
                </a:solidFill>
                <a:latin typeface="Montserrat Classic"/>
              </a:rPr>
              <a:t>#EHMA2020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95483B-4739-DF4A-A8F9-18D6FDE32B16}"/>
              </a:ext>
            </a:extLst>
          </p:cNvPr>
          <p:cNvSpPr/>
          <p:nvPr/>
        </p:nvSpPr>
        <p:spPr>
          <a:xfrm>
            <a:off x="812172" y="303014"/>
            <a:ext cx="1811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A33923"/>
                </a:solidFill>
              </a:rPr>
              <a:t>Six key principles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D63A258C-8834-1F41-BAEF-543BC07224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9077311"/>
              </p:ext>
            </p:extLst>
          </p:nvPr>
        </p:nvGraphicFramePr>
        <p:xfrm>
          <a:off x="812171" y="961370"/>
          <a:ext cx="8616963" cy="3539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267398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029422" y="89207"/>
            <a:ext cx="1499764" cy="796946"/>
          </a:xfrm>
          <a:prstGeom prst="rect">
            <a:avLst/>
          </a:prstGeom>
        </p:spPr>
      </p:pic>
      <p:pic>
        <p:nvPicPr>
          <p:cNvPr id="51" name="Picture 32">
            <a:extLst>
              <a:ext uri="{FF2B5EF4-FFF2-40B4-BE49-F238E27FC236}">
                <a16:creationId xmlns:a16="http://schemas.microsoft.com/office/drawing/2014/main" id="{62FFDEEE-FAD1-46EA-81A9-1CFA39511B5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1643460"/>
            <a:ext cx="510246" cy="510246"/>
          </a:xfrm>
          <a:prstGeom prst="rect">
            <a:avLst/>
          </a:prstGeom>
        </p:spPr>
      </p:pic>
      <p:pic>
        <p:nvPicPr>
          <p:cNvPr id="53" name="Picture 33">
            <a:extLst>
              <a:ext uri="{FF2B5EF4-FFF2-40B4-BE49-F238E27FC236}">
                <a16:creationId xmlns:a16="http://schemas.microsoft.com/office/drawing/2014/main" id="{747E763C-EC51-4A75-8402-9D0C1F194E0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555196"/>
            <a:ext cx="510246" cy="510885"/>
          </a:xfrm>
          <a:prstGeom prst="rect">
            <a:avLst/>
          </a:prstGeom>
        </p:spPr>
      </p:pic>
      <p:pic>
        <p:nvPicPr>
          <p:cNvPr id="55" name="Picture 34">
            <a:extLst>
              <a:ext uri="{FF2B5EF4-FFF2-40B4-BE49-F238E27FC236}">
                <a16:creationId xmlns:a16="http://schemas.microsoft.com/office/drawing/2014/main" id="{DDE8A9F2-2B04-4A46-88A0-2574254F74F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0" y="1099328"/>
            <a:ext cx="510246" cy="510885"/>
          </a:xfrm>
          <a:prstGeom prst="rect">
            <a:avLst/>
          </a:prstGeom>
        </p:spPr>
      </p:pic>
      <p:pic>
        <p:nvPicPr>
          <p:cNvPr id="57" name="Picture 35">
            <a:extLst>
              <a:ext uri="{FF2B5EF4-FFF2-40B4-BE49-F238E27FC236}">
                <a16:creationId xmlns:a16="http://schemas.microsoft.com/office/drawing/2014/main" id="{A0AD3466-453F-4395-A080-3F5ED5A1D01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0" y="2186953"/>
            <a:ext cx="510246" cy="510885"/>
          </a:xfrm>
          <a:prstGeom prst="rect">
            <a:avLst/>
          </a:prstGeom>
        </p:spPr>
      </p:pic>
      <p:pic>
        <p:nvPicPr>
          <p:cNvPr id="59" name="Picture 36">
            <a:extLst>
              <a:ext uri="{FF2B5EF4-FFF2-40B4-BE49-F238E27FC236}">
                <a16:creationId xmlns:a16="http://schemas.microsoft.com/office/drawing/2014/main" id="{C6E59DA5-BA97-45A9-9E29-2D02C252A72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0" y="11703"/>
            <a:ext cx="510246" cy="510246"/>
          </a:xfrm>
          <a:prstGeom prst="rect">
            <a:avLst/>
          </a:prstGeom>
        </p:spPr>
      </p:pic>
      <p:pic>
        <p:nvPicPr>
          <p:cNvPr id="61" name="Picture 37">
            <a:extLst>
              <a:ext uri="{FF2B5EF4-FFF2-40B4-BE49-F238E27FC236}">
                <a16:creationId xmlns:a16="http://schemas.microsoft.com/office/drawing/2014/main" id="{9E48FFC7-A04D-4633-8669-815251ABB8C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0" y="2731085"/>
            <a:ext cx="510246" cy="510246"/>
          </a:xfrm>
          <a:prstGeom prst="rect">
            <a:avLst/>
          </a:prstGeom>
        </p:spPr>
      </p:pic>
      <p:pic>
        <p:nvPicPr>
          <p:cNvPr id="63" name="Picture 38">
            <a:extLst>
              <a:ext uri="{FF2B5EF4-FFF2-40B4-BE49-F238E27FC236}">
                <a16:creationId xmlns:a16="http://schemas.microsoft.com/office/drawing/2014/main" id="{C3E6F0A4-02ED-4DA1-8D15-02FD3C2158BC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0" y="3274578"/>
            <a:ext cx="510246" cy="510246"/>
          </a:xfrm>
          <a:prstGeom prst="rect">
            <a:avLst/>
          </a:prstGeom>
        </p:spPr>
      </p:pic>
      <p:pic>
        <p:nvPicPr>
          <p:cNvPr id="65" name="Picture 39">
            <a:extLst>
              <a:ext uri="{FF2B5EF4-FFF2-40B4-BE49-F238E27FC236}">
                <a16:creationId xmlns:a16="http://schemas.microsoft.com/office/drawing/2014/main" id="{06F9D11C-5B05-436A-B16E-5EF524C6370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0" y="3824721"/>
            <a:ext cx="510246" cy="510246"/>
          </a:xfrm>
          <a:prstGeom prst="rect">
            <a:avLst/>
          </a:prstGeom>
        </p:spPr>
      </p:pic>
      <p:pic>
        <p:nvPicPr>
          <p:cNvPr id="67" name="Picture 40">
            <a:extLst>
              <a:ext uri="{FF2B5EF4-FFF2-40B4-BE49-F238E27FC236}">
                <a16:creationId xmlns:a16="http://schemas.microsoft.com/office/drawing/2014/main" id="{6A0A94DA-45BE-4609-9121-89EE3FEC5DC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4362842"/>
            <a:ext cx="510246" cy="510885"/>
          </a:xfrm>
          <a:prstGeom prst="rect">
            <a:avLst/>
          </a:prstGeom>
        </p:spPr>
      </p:pic>
      <p:sp>
        <p:nvSpPr>
          <p:cNvPr id="3" name="TextBox 58">
            <a:extLst>
              <a:ext uri="{FF2B5EF4-FFF2-40B4-BE49-F238E27FC236}">
                <a16:creationId xmlns:a16="http://schemas.microsoft.com/office/drawing/2014/main" id="{E22E313E-F331-4793-AC0E-42397445FB74}"/>
              </a:ext>
            </a:extLst>
          </p:cNvPr>
          <p:cNvSpPr txBox="1"/>
          <p:nvPr/>
        </p:nvSpPr>
        <p:spPr>
          <a:xfrm>
            <a:off x="8184806" y="4498129"/>
            <a:ext cx="1441836" cy="277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355"/>
              </a:lnSpc>
            </a:pPr>
            <a:r>
              <a:rPr lang="en-US" sz="1600" b="1" dirty="0">
                <a:solidFill>
                  <a:srgbClr val="A33923"/>
                </a:solidFill>
                <a:latin typeface="Montserrat Classic"/>
              </a:rPr>
              <a:t>#EHMA2020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56899E-1B16-F64A-AD1B-CC5479F52842}"/>
              </a:ext>
            </a:extLst>
          </p:cNvPr>
          <p:cNvSpPr txBox="1"/>
          <p:nvPr/>
        </p:nvSpPr>
        <p:spPr>
          <a:xfrm>
            <a:off x="914399" y="1135531"/>
            <a:ext cx="82968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IAPT is one of the main NHS services to support the mental health of the public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Crucial interface between physical and mental health to deliver improved outcomes for communities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Further highlighted within COVID-19 recovery efforts and long term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Employment and psychosocial support are key priorities for physical and mental health integration with wide ranging benefits for society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Recruitment and retention - multidisciplinary teams and staff satisfaction</a:t>
            </a:r>
          </a:p>
          <a:p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026461-2DF8-7849-AD9F-9744259E6D89}"/>
              </a:ext>
            </a:extLst>
          </p:cNvPr>
          <p:cNvSpPr txBox="1"/>
          <p:nvPr/>
        </p:nvSpPr>
        <p:spPr>
          <a:xfrm>
            <a:off x="914399" y="303014"/>
            <a:ext cx="2921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A33923"/>
                </a:solidFill>
              </a:rPr>
              <a:t>Outcomes and opportunities</a:t>
            </a:r>
          </a:p>
        </p:txBody>
      </p:sp>
    </p:spTree>
    <p:extLst>
      <p:ext uri="{BB962C8B-B14F-4D97-AF65-F5344CB8AC3E}">
        <p14:creationId xmlns:p14="http://schemas.microsoft.com/office/powerpoint/2010/main" val="1128428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8C4B5EC1D6AA448345327C31B545B7" ma:contentTypeVersion="16" ma:contentTypeDescription="Create a new document." ma:contentTypeScope="" ma:versionID="8da56f47cb7b3206b6415ca70b92658a">
  <xsd:schema xmlns:xsd="http://www.w3.org/2001/XMLSchema" xmlns:xs="http://www.w3.org/2001/XMLSchema" xmlns:p="http://schemas.microsoft.com/office/2006/metadata/properties" xmlns:ns2="be705904-c362-4723-8679-65bc33606af2" xmlns:ns3="d667a291-ccc0-481b-9748-94b751bb22e1" targetNamespace="http://schemas.microsoft.com/office/2006/metadata/properties" ma:root="true" ma:fieldsID="3061dcdc8d64d7425242a4050e7a52f0" ns2:_="" ns3:_="">
    <xsd:import namespace="be705904-c362-4723-8679-65bc33606af2"/>
    <xsd:import namespace="d667a291-ccc0-481b-9748-94b751bb22e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705904-c362-4723-8679-65bc33606af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7a291-ccc0-481b-9748-94b751bb22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3929312-BF73-446B-92A8-20EBEE906F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E5CDCD-A8DE-46C5-9310-C8F662F4CBA7}">
  <ds:schemaRefs>
    <ds:schemaRef ds:uri="be705904-c362-4723-8679-65bc33606af2"/>
    <ds:schemaRef ds:uri="d667a291-ccc0-481b-9748-94b751bb22e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4DDE2D3-8DC3-499C-BFA5-7880D19702CB}">
  <ds:schemaRefs>
    <ds:schemaRef ds:uri="be705904-c362-4723-8679-65bc33606af2"/>
    <ds:schemaRef ds:uri="d667a291-ccc0-481b-9748-94b751bb22e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703</Words>
  <Application>Microsoft Macintosh PowerPoint</Application>
  <PresentationFormat>Custom</PresentationFormat>
  <Paragraphs>88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Arial</vt:lpstr>
      <vt:lpstr>Montserrat Classic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Webinars - COVID19: from viral to containment</dc:title>
  <dc:creator>Federica</dc:creator>
  <cp:lastModifiedBy>emiliano.rattin@good-governance.org.uk</cp:lastModifiedBy>
  <cp:revision>59</cp:revision>
  <cp:lastPrinted>2020-09-10T10:04:02Z</cp:lastPrinted>
  <dcterms:created xsi:type="dcterms:W3CDTF">2006-08-16T00:00:00Z</dcterms:created>
  <dcterms:modified xsi:type="dcterms:W3CDTF">2020-10-16T12:40:30Z</dcterms:modified>
  <dc:identifier>DAD3oeUnNPw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0x010100578C4B5EC1D6AA448345327C31B545B7</vt:lpwstr>
  </property>
</Properties>
</file>