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"/>
  </p:notesMasterIdLst>
  <p:sldIdLst>
    <p:sldId id="256" r:id="rId2"/>
  </p:sldIdLst>
  <p:sldSz cx="30275213" cy="42803763"/>
  <p:notesSz cx="6797675" cy="9928225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2" autoAdjust="0"/>
    <p:restoredTop sz="96404" autoAdjust="0"/>
  </p:normalViewPr>
  <p:slideViewPr>
    <p:cSldViewPr snapToGrid="0" showGuides="1">
      <p:cViewPr>
        <p:scale>
          <a:sx n="33" d="100"/>
          <a:sy n="33" d="100"/>
        </p:scale>
        <p:origin x="1278" y="60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-13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CEDEB-4200-4F0C-B72D-800B95E8E6C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4D88B-D76F-4F25-A3BD-E5C936CE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99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D88B-D76F-4F25-A3BD-E5C936CEFF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4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4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4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6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0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0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1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1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5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3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A526-3A76-4945-91AF-C1CB686E0A8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13F45-FA92-41F4-9269-18697E19D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8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254125" y="6356350"/>
            <a:ext cx="13914438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6784" tIns="203392" rIns="406784" bIns="203392">
            <a:spAutoFit/>
          </a:bodyPr>
          <a:lstStyle>
            <a:lvl1pPr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E" altLang="en-US" sz="4441" dirty="0"/>
          </a:p>
          <a:p>
            <a:pPr eaLnBrk="1" hangingPunct="1">
              <a:defRPr/>
            </a:pPr>
            <a:endParaRPr lang="en-IE" altLang="en-US" sz="4441" dirty="0"/>
          </a:p>
          <a:p>
            <a:pPr eaLnBrk="1" hangingPunct="1">
              <a:defRPr/>
            </a:pPr>
            <a:endParaRPr lang="en-IE" altLang="en-US" sz="4441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254125" y="14489113"/>
            <a:ext cx="139573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6784" tIns="203392" rIns="406784" bIns="203392">
            <a:spAutoFit/>
          </a:bodyPr>
          <a:lstStyle>
            <a:lvl1pPr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E" altLang="en-US" sz="2019" dirty="0"/>
          </a:p>
          <a:p>
            <a:pPr eaLnBrk="1" hangingPunct="1">
              <a:defRPr/>
            </a:pPr>
            <a:endParaRPr lang="en-IE" altLang="en-US" sz="4441" dirty="0"/>
          </a:p>
          <a:p>
            <a:pPr eaLnBrk="1" hangingPunct="1">
              <a:defRPr/>
            </a:pPr>
            <a:endParaRPr lang="en-IE" altLang="en-US" sz="4441" dirty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0394426" y="22037438"/>
            <a:ext cx="13279438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6784" tIns="203392" rIns="406784" bIns="203392">
            <a:spAutoFit/>
          </a:bodyPr>
          <a:lstStyle>
            <a:lvl1pPr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30663"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30663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E" altLang="en-US" sz="5046" dirty="0"/>
          </a:p>
          <a:p>
            <a:pPr eaLnBrk="1" hangingPunct="1">
              <a:defRPr/>
            </a:pPr>
            <a:endParaRPr lang="en-IE" altLang="en-US" sz="4441" dirty="0"/>
          </a:p>
          <a:p>
            <a:pPr eaLnBrk="1" hangingPunct="1">
              <a:defRPr/>
            </a:pPr>
            <a:endParaRPr lang="en-IE" altLang="en-US" sz="4441" dirty="0"/>
          </a:p>
          <a:p>
            <a:pPr eaLnBrk="1" hangingPunct="1">
              <a:defRPr/>
            </a:pPr>
            <a:endParaRPr lang="en-IE" altLang="en-US" sz="4441" dirty="0"/>
          </a:p>
          <a:p>
            <a:pPr eaLnBrk="1" hangingPunct="1">
              <a:defRPr/>
            </a:pPr>
            <a:endParaRPr lang="en-IE" altLang="en-US" sz="4441" dirty="0"/>
          </a:p>
          <a:p>
            <a:pPr eaLnBrk="1" hangingPunct="1">
              <a:defRPr/>
            </a:pPr>
            <a:endParaRPr lang="en-IE" altLang="en-US" sz="444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-167885"/>
            <a:ext cx="30179963" cy="414169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</a:ln>
        </p:spPr>
        <p:txBody>
          <a:bodyPr lIns="142050" tIns="71025" rIns="142050" bIns="71025" anchor="ctr"/>
          <a:lstStyle>
            <a:defPPr>
              <a:defRPr kern="1200" smtId="4294967295"/>
            </a:defPPr>
          </a:lstStyle>
          <a:p>
            <a:pPr lvl="0"/>
            <a:endParaRPr lang="en-US" sz="6600" dirty="0" smtClean="0"/>
          </a:p>
          <a:p>
            <a:pPr lvl="0"/>
            <a:endParaRPr lang="en-US" sz="6600" dirty="0"/>
          </a:p>
          <a:p>
            <a:pPr lvl="0"/>
            <a:endParaRPr lang="en-US" sz="6600" dirty="0" smtClean="0"/>
          </a:p>
          <a:p>
            <a:pPr lvl="0"/>
            <a:endParaRPr lang="en-US" sz="6600" dirty="0"/>
          </a:p>
          <a:p>
            <a:pPr lvl="0"/>
            <a:endParaRPr lang="en-US" sz="6000" dirty="0" smtClean="0"/>
          </a:p>
          <a:p>
            <a:pPr lvl="0"/>
            <a:endParaRPr lang="en-US" sz="6000" dirty="0" smtClean="0"/>
          </a:p>
          <a:p>
            <a:pPr lvl="0"/>
            <a:endParaRPr lang="en-US" sz="6000" dirty="0"/>
          </a:p>
          <a:p>
            <a:pPr lvl="0"/>
            <a:endParaRPr lang="en-US" sz="6000" dirty="0" smtClean="0"/>
          </a:p>
          <a:p>
            <a:pPr lvl="0"/>
            <a:endParaRPr lang="en-US" sz="6000" dirty="0"/>
          </a:p>
          <a:p>
            <a:pPr lvl="0"/>
            <a:endParaRPr lang="en-US" sz="6000" dirty="0" smtClean="0"/>
          </a:p>
          <a:p>
            <a:pPr lvl="0"/>
            <a:endParaRPr lang="en-US" sz="6000" dirty="0"/>
          </a:p>
          <a:p>
            <a:pPr lvl="0"/>
            <a:endParaRPr lang="en-US" sz="6000" dirty="0" smtClean="0"/>
          </a:p>
          <a:p>
            <a:pPr lvl="0"/>
            <a:r>
              <a:rPr lang="en-US" sz="6000" dirty="0" smtClean="0"/>
              <a:t>Examining </a:t>
            </a:r>
            <a:r>
              <a:rPr lang="en-US" sz="6000" dirty="0"/>
              <a:t>specific leadership competencies of </a:t>
            </a:r>
            <a:r>
              <a:rPr lang="en-US" sz="6000" dirty="0" smtClean="0"/>
              <a:t>Medical </a:t>
            </a:r>
            <a:r>
              <a:rPr lang="en-US" sz="6000" dirty="0"/>
              <a:t>S</a:t>
            </a:r>
            <a:r>
              <a:rPr lang="en-US" sz="6000" dirty="0" smtClean="0"/>
              <a:t>ocial </a:t>
            </a:r>
            <a:r>
              <a:rPr lang="en-US" sz="6000" dirty="0"/>
              <a:t>W</a:t>
            </a:r>
            <a:r>
              <a:rPr lang="en-US" sz="6000" dirty="0" smtClean="0"/>
              <a:t>orkers </a:t>
            </a:r>
            <a:r>
              <a:rPr lang="en-US" sz="6000" dirty="0"/>
              <a:t>used in managing Child Protection Cases within M</a:t>
            </a:r>
            <a:r>
              <a:rPr lang="en-US" sz="6000" dirty="0" smtClean="0"/>
              <a:t>ulti-disciplinary </a:t>
            </a:r>
            <a:r>
              <a:rPr lang="en-US" sz="6000" dirty="0"/>
              <a:t>T</a:t>
            </a:r>
            <a:r>
              <a:rPr lang="en-US" sz="6000" dirty="0" smtClean="0"/>
              <a:t>eams </a:t>
            </a:r>
            <a:r>
              <a:rPr lang="en-US" sz="6000" dirty="0"/>
              <a:t>in a Children’s </a:t>
            </a:r>
            <a:r>
              <a:rPr lang="en-US" sz="6000" dirty="0" smtClean="0"/>
              <a:t>Hospital</a:t>
            </a:r>
          </a:p>
          <a:p>
            <a:endParaRPr lang="en-US" sz="6000" dirty="0"/>
          </a:p>
          <a:p>
            <a:r>
              <a:rPr lang="en-US" sz="4800" dirty="0" smtClean="0"/>
              <a:t>Sheila </a:t>
            </a:r>
            <a:r>
              <a:rPr lang="en-US" sz="4800" dirty="0"/>
              <a:t>Mc Crory, Head Medical Social Worker, Children’s Health Ireland  at Crumlin, Dublin</a:t>
            </a:r>
            <a:r>
              <a:rPr lang="en-US" sz="4800" dirty="0" smtClean="0"/>
              <a:t>.</a:t>
            </a:r>
            <a:r>
              <a:rPr lang="en-US" sz="4800" dirty="0"/>
              <a:t> </a:t>
            </a:r>
            <a:endParaRPr lang="en-US" sz="4800" dirty="0" smtClean="0"/>
          </a:p>
          <a:p>
            <a:pPr lvl="0"/>
            <a:endParaRPr lang="en-US" sz="6600" dirty="0"/>
          </a:p>
          <a:p>
            <a:pPr lvl="0"/>
            <a:endParaRPr lang="en-US" sz="6600" dirty="0"/>
          </a:p>
          <a:p>
            <a:endParaRPr lang="en-US" sz="2000" dirty="0" smtClean="0"/>
          </a:p>
          <a:p>
            <a:endParaRPr lang="en-US" sz="2000" dirty="0"/>
          </a:p>
          <a:p>
            <a:pPr lvl="0"/>
            <a:endParaRPr lang="en-US" sz="6600" dirty="0"/>
          </a:p>
          <a:p>
            <a:endParaRPr lang="en-IE" sz="6600" dirty="0" smtClean="0"/>
          </a:p>
          <a:p>
            <a:endParaRPr lang="en-US" sz="6600" dirty="0" smtClean="0"/>
          </a:p>
          <a:p>
            <a:endParaRPr lang="en-US" sz="6600" dirty="0"/>
          </a:p>
          <a:p>
            <a:endParaRPr lang="en-US" sz="6600" dirty="0" smtClean="0"/>
          </a:p>
          <a:p>
            <a:endParaRPr lang="en-US" sz="6600" dirty="0"/>
          </a:p>
          <a:p>
            <a:endParaRPr lang="en-IE" sz="6600" dirty="0"/>
          </a:p>
          <a:p>
            <a:endParaRPr lang="en-IE" sz="2000" dirty="0"/>
          </a:p>
          <a:p>
            <a:pPr lvl="0"/>
            <a:endParaRPr lang="en-US" sz="6600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3819" y="4007129"/>
            <a:ext cx="30275212" cy="1372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>
              <a:defRPr/>
            </a:pPr>
            <a:r>
              <a:rPr lang="en-US" sz="5500" b="1" dirty="0" smtClean="0"/>
              <a:t>Background and Introduction</a:t>
            </a:r>
            <a:endParaRPr lang="en-US" sz="2200" b="1" dirty="0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94071" y="6129814"/>
            <a:ext cx="14308189" cy="1033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2050" tIns="71025" rIns="142050" bIns="71025">
            <a:spAutoFit/>
          </a:bodyPr>
          <a:lstStyle>
            <a:lvl1pPr defTabSz="4389438">
              <a:lnSpc>
                <a:spcPct val="90000"/>
              </a:lnSpc>
              <a:spcBef>
                <a:spcPts val="4013"/>
              </a:spcBef>
              <a:spcAft>
                <a:spcPts val="67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66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5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Part of Masters in Leadership in Healthcare IMI/Leadership Academy HSE/UCC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HMSW in largest children’s hospital in Ireland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21 medical social workers attached to multi-disciplinary teams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Child Protection is  a priority area in </a:t>
            </a:r>
            <a:r>
              <a:rPr lang="en-IE" sz="2800" dirty="0" smtClean="0">
                <a:latin typeface="+mn-lt"/>
              </a:rPr>
              <a:t>department.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The hospital refers on Child Protection cases to </a:t>
            </a:r>
            <a:r>
              <a:rPr lang="en-IE" sz="2800" dirty="0" err="1" smtClean="0">
                <a:latin typeface="+mn-lt"/>
              </a:rPr>
              <a:t>Tusla</a:t>
            </a:r>
            <a:r>
              <a:rPr lang="en-IE" sz="2800" dirty="0" smtClean="0">
                <a:latin typeface="+mn-lt"/>
              </a:rPr>
              <a:t> Child and Family Agency</a:t>
            </a:r>
            <a:endParaRPr lang="en-IE" sz="28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Co-incidence-2019=when research being written up was 100</a:t>
            </a:r>
            <a:r>
              <a:rPr lang="en-IE" sz="2800" baseline="30000" dirty="0" smtClean="0">
                <a:latin typeface="+mn-lt"/>
              </a:rPr>
              <a:t>th</a:t>
            </a:r>
            <a:r>
              <a:rPr lang="en-IE" sz="2800" dirty="0" smtClean="0">
                <a:latin typeface="+mn-lt"/>
              </a:rPr>
              <a:t> </a:t>
            </a:r>
            <a:r>
              <a:rPr lang="en-IE" sz="2800" dirty="0">
                <a:latin typeface="+mn-lt"/>
              </a:rPr>
              <a:t>anniversary of the </a:t>
            </a:r>
            <a:r>
              <a:rPr lang="en-IE" sz="2800" dirty="0" smtClean="0">
                <a:latin typeface="+mn-lt"/>
              </a:rPr>
              <a:t>almoner-early MSW</a:t>
            </a:r>
            <a:endParaRPr lang="en-IE" sz="28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Children First Act 2015-came into effect in December 2017 along with Children First Guidance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Introduction of Mandatory Reporting by a variety of healthcare professionals to Tusla over a defined threshold of harm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Joint reporting with MSWs providing support to other professionals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 flipH="1">
            <a:off x="-144510" y="17212104"/>
            <a:ext cx="30493540" cy="9344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>
              <a:defRPr/>
            </a:pPr>
            <a:r>
              <a:rPr lang="en-US" sz="5500" b="1" dirty="0"/>
              <a:t>Methods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27741410"/>
            <a:ext cx="30275213" cy="9818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>
              <a:defRPr/>
            </a:pPr>
            <a:r>
              <a:rPr lang="en-US" sz="5500" b="1" dirty="0"/>
              <a:t>Results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0949255" y="18484164"/>
            <a:ext cx="9645445" cy="11421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2050" tIns="71025" rIns="142050" bIns="71025">
            <a:spAutoFit/>
          </a:bodyPr>
          <a:lstStyle>
            <a:lvl1pPr defTabSz="4389438">
              <a:lnSpc>
                <a:spcPct val="90000"/>
              </a:lnSpc>
              <a:spcBef>
                <a:spcPts val="4013"/>
              </a:spcBef>
              <a:spcAft>
                <a:spcPts val="67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66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5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4389438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389438" eaLnBrk="0" fontAlgn="base" hangingPunct="0">
              <a:lnSpc>
                <a:spcPct val="90000"/>
              </a:lnSpc>
              <a:spcBef>
                <a:spcPts val="675"/>
              </a:spcBef>
              <a:spcAft>
                <a:spcPts val="1338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4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buNone/>
            </a:pPr>
            <a:r>
              <a:rPr lang="en-IE" sz="2800" i="1" dirty="0" smtClean="0">
                <a:latin typeface="+mn-lt"/>
              </a:rPr>
              <a:t>“How will doctors and nurses know what competencies MSW use?”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Because they see them!</a:t>
            </a:r>
            <a:br>
              <a:rPr lang="en-IE" sz="2800" dirty="0" smtClean="0">
                <a:latin typeface="+mn-lt"/>
              </a:rPr>
            </a:br>
            <a:r>
              <a:rPr lang="en-IE" sz="2800" dirty="0" smtClean="0">
                <a:latin typeface="+mn-lt"/>
              </a:rPr>
              <a:t>Competencies which are</a:t>
            </a:r>
            <a:r>
              <a:rPr lang="en-IE" sz="2800" dirty="0">
                <a:latin typeface="+mn-lt"/>
              </a:rPr>
              <a:t> </a:t>
            </a:r>
            <a:r>
              <a:rPr lang="en-IE" sz="2800" dirty="0" smtClean="0">
                <a:latin typeface="+mn-lt"/>
              </a:rPr>
              <a:t>visible </a:t>
            </a:r>
            <a:r>
              <a:rPr lang="en-IE" sz="2800" dirty="0">
                <a:latin typeface="+mn-lt"/>
              </a:rPr>
              <a:t>to </a:t>
            </a:r>
            <a:r>
              <a:rPr lang="en-IE" sz="2800" dirty="0" smtClean="0">
                <a:latin typeface="+mn-lt"/>
              </a:rPr>
              <a:t>MDT</a:t>
            </a:r>
            <a:endParaRPr lang="en-IE" sz="2800" dirty="0">
              <a:latin typeface="+mn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30 </a:t>
            </a:r>
            <a:r>
              <a:rPr lang="en-IE" sz="2800" dirty="0">
                <a:latin typeface="+mn-lt"/>
              </a:rPr>
              <a:t>competencies narrowed down </a:t>
            </a:r>
            <a:r>
              <a:rPr lang="en-IE" sz="2800" dirty="0" smtClean="0">
                <a:latin typeface="+mn-lt"/>
              </a:rPr>
              <a:t>to 5 MDT ones: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E" sz="2800" dirty="0" smtClean="0">
                <a:latin typeface="+mn-lt"/>
              </a:rPr>
              <a:t>Communication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E" sz="2800" dirty="0" smtClean="0">
                <a:latin typeface="+mn-lt"/>
              </a:rPr>
              <a:t>Information-sharing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E" sz="2800" dirty="0" smtClean="0">
                <a:latin typeface="+mn-lt"/>
              </a:rPr>
              <a:t>Collaborative working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E" sz="2800" dirty="0" smtClean="0">
                <a:latin typeface="+mn-lt"/>
              </a:rPr>
              <a:t>Interagency working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E" sz="2800" dirty="0" smtClean="0">
                <a:latin typeface="+mn-lt"/>
              </a:rPr>
              <a:t>multidisciplinary working</a:t>
            </a:r>
          </a:p>
          <a:p>
            <a:r>
              <a:rPr lang="en-IE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-28051" y="34503492"/>
            <a:ext cx="30179963" cy="10602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>
              <a:defRPr/>
            </a:pPr>
            <a:r>
              <a:rPr lang="en-US" sz="5500" b="1" dirty="0" smtClean="0"/>
              <a:t>Conclusion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4542" y="41590453"/>
            <a:ext cx="30137369" cy="126062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</a:ln>
        </p:spPr>
        <p:txBody>
          <a:bodyPr wrap="none" lIns="81171" tIns="40586" rIns="81171" bIns="40586" anchor="ctr"/>
          <a:lstStyle>
            <a:defPPr>
              <a:defRPr kern="1200" smtId="4294967295"/>
            </a:defPPr>
          </a:lstStyle>
          <a:p>
            <a:pPr>
              <a:defRPr/>
            </a:pPr>
            <a:endParaRPr lang="en-US" dirty="0"/>
          </a:p>
        </p:txBody>
      </p:sp>
      <p:pic>
        <p:nvPicPr>
          <p:cNvPr id="22" name="Picture 21" descr="8264_CHI_email_signature_Crumlin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1260" y="41737041"/>
            <a:ext cx="1738481" cy="9607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426" r="18873"/>
          <a:stretch>
            <a:fillRect/>
          </a:stretch>
        </p:blipFill>
        <p:spPr>
          <a:xfrm>
            <a:off x="27584533" y="41807838"/>
            <a:ext cx="2155826" cy="8191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15628617" y="5832025"/>
            <a:ext cx="12870909" cy="6450295"/>
          </a:xfrm>
        </p:spPr>
        <p:txBody>
          <a:bodyPr>
            <a:normAutofit/>
          </a:bodyPr>
          <a:lstStyle/>
          <a:p>
            <a:endParaRPr lang="en-IE" sz="2000" dirty="0" smtClean="0"/>
          </a:p>
          <a:p>
            <a:endParaRPr lang="en-IE" sz="2000" dirty="0"/>
          </a:p>
          <a:p>
            <a:endParaRPr lang="en-I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3000" b="0" dirty="0" smtClean="0"/>
              <a:t>2018 stats in MSW Department indicated 2843 </a:t>
            </a:r>
            <a:r>
              <a:rPr lang="en-IE" sz="3000" b="0" dirty="0"/>
              <a:t>referrals received </a:t>
            </a:r>
            <a:endParaRPr lang="en-IE" sz="3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3000" dirty="0" smtClean="0"/>
              <a:t>Of </a:t>
            </a:r>
            <a:r>
              <a:rPr lang="en-IE" sz="3000" dirty="0"/>
              <a:t>these 655 were of a child protection/welfare </a:t>
            </a:r>
            <a:r>
              <a:rPr lang="en-IE" sz="3000" dirty="0" smtClean="0"/>
              <a:t>nature-see pie chart</a:t>
            </a:r>
            <a:endParaRPr lang="en-IE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3000" dirty="0"/>
              <a:t>Of these 124 were referred to </a:t>
            </a:r>
            <a:r>
              <a:rPr lang="en-IE" sz="3000" dirty="0" err="1" smtClean="0"/>
              <a:t>Tusla</a:t>
            </a:r>
            <a:r>
              <a:rPr lang="en-IE" sz="3000" dirty="0" smtClean="0"/>
              <a:t>-see pie chart</a:t>
            </a:r>
            <a:endParaRPr lang="en-IE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3000" b="0" dirty="0"/>
              <a:t>Of these 86 were mandated reports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3000" b="0" dirty="0"/>
              <a:t>Of these 51 were joint reports sent between MSW and a professional with a concern.</a:t>
            </a:r>
          </a:p>
          <a:p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59342"/>
              </p:ext>
            </p:extLst>
          </p:nvPr>
        </p:nvGraphicFramePr>
        <p:xfrm>
          <a:off x="711200" y="29294272"/>
          <a:ext cx="6987458" cy="428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7342">
                  <a:extLst>
                    <a:ext uri="{9D8B030D-6E8A-4147-A177-3AD203B41FA5}">
                      <a16:colId xmlns:a16="http://schemas.microsoft.com/office/drawing/2014/main" val="3922217905"/>
                    </a:ext>
                  </a:extLst>
                </a:gridCol>
                <a:gridCol w="3510116">
                  <a:extLst>
                    <a:ext uri="{9D8B030D-6E8A-4147-A177-3AD203B41FA5}">
                      <a16:colId xmlns:a16="http://schemas.microsoft.com/office/drawing/2014/main" val="2507761576"/>
                    </a:ext>
                  </a:extLst>
                </a:gridCol>
              </a:tblGrid>
              <a:tr h="137556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Experienced</a:t>
                      </a:r>
                      <a:r>
                        <a:rPr lang="en-US" sz="3200" baseline="0" dirty="0" smtClean="0"/>
                        <a:t> changes under Children First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Didn’t experie</a:t>
                      </a:r>
                      <a:r>
                        <a:rPr lang="en-US" sz="3200" baseline="0" dirty="0" smtClean="0"/>
                        <a:t>nce changes under Children First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055643"/>
                  </a:ext>
                </a:extLst>
              </a:tr>
              <a:tr h="90879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 nurses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 doctors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522274"/>
                  </a:ext>
                </a:extLst>
              </a:tr>
              <a:tr h="90879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doctors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nurses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032318"/>
                  </a:ext>
                </a:extLst>
              </a:tr>
              <a:tr h="90879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 6/12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 6/12</a:t>
                      </a:r>
                      <a:endParaRPr lang="en-GB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811526"/>
                  </a:ext>
                </a:extLst>
              </a:tr>
            </a:tbl>
          </a:graphicData>
        </a:graphic>
      </p:graphicFrame>
      <p:sp>
        <p:nvSpPr>
          <p:cNvPr id="23" name="Content Placeholder 22"/>
          <p:cNvSpPr>
            <a:spLocks noGrp="1"/>
          </p:cNvSpPr>
          <p:nvPr>
            <p:ph sz="half" idx="2"/>
          </p:nvPr>
        </p:nvSpPr>
        <p:spPr>
          <a:xfrm>
            <a:off x="1721347" y="36172768"/>
            <a:ext cx="27814540" cy="45047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Consultants and senior nurses value MSW department as source of knowledge and guidance re Child Protection cases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Interviewees </a:t>
            </a:r>
            <a:r>
              <a:rPr lang="en-US" sz="2800" dirty="0" smtClean="0"/>
              <a:t>acknowledge huge </a:t>
            </a:r>
            <a:r>
              <a:rPr lang="en-US" sz="2800" dirty="0"/>
              <a:t>emotional impact of work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Positive </a:t>
            </a:r>
            <a:r>
              <a:rPr lang="en-US" sz="2800" dirty="0" smtClean="0"/>
              <a:t>feedback re social workers use of: </a:t>
            </a:r>
            <a:r>
              <a:rPr lang="en-US" sz="2800" dirty="0"/>
              <a:t>effective communication, information sharing, collaboration and multi-disciplinary and interagency working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Having a MSW assigned is a good thing, as is having  a regular </a:t>
            </a:r>
            <a:r>
              <a:rPr lang="en-US" sz="2800" dirty="0" smtClean="0"/>
              <a:t>MDT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Incidental </a:t>
            </a:r>
            <a:r>
              <a:rPr lang="en-US" sz="2800" dirty="0"/>
              <a:t>findings re Tusla and MSW </a:t>
            </a:r>
            <a:r>
              <a:rPr lang="en-US" sz="2800" dirty="0" smtClean="0"/>
              <a:t>mitigation-perceived power of Tusla, Tusla seen as working against the hospital, MSW role in advocacy with Tusla</a:t>
            </a:r>
            <a:r>
              <a:rPr lang="en-US" sz="2800" dirty="0" smtClean="0"/>
              <a:t>.</a:t>
            </a:r>
            <a:endParaRPr lang="en-US" sz="4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684930" y="18598676"/>
            <a:ext cx="9495033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Qualitative approach, Semi-structured </a:t>
            </a:r>
            <a:r>
              <a:rPr lang="en-US" sz="2800" dirty="0"/>
              <a:t>interviews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12 interviews with consultants and senior nurses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Focused </a:t>
            </a:r>
            <a:r>
              <a:rPr lang="en-US" sz="2800" dirty="0"/>
              <a:t>on: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Emergency Department, General </a:t>
            </a:r>
            <a:r>
              <a:rPr lang="en-US" sz="2800" dirty="0" err="1"/>
              <a:t>Paediatrics</a:t>
            </a:r>
            <a:r>
              <a:rPr lang="en-US" sz="2800" dirty="0"/>
              <a:t>, followed by Neonatology, Burns and Psychiatry as highest referrers </a:t>
            </a:r>
            <a:r>
              <a:rPr lang="en-US" sz="2800" dirty="0" smtClean="0"/>
              <a:t>to MSW</a:t>
            </a:r>
            <a:r>
              <a:rPr lang="en-US" sz="2800" dirty="0"/>
              <a:t> </a:t>
            </a:r>
            <a:r>
              <a:rPr lang="en-US" sz="2800" dirty="0" smtClean="0"/>
              <a:t>and  </a:t>
            </a:r>
            <a:r>
              <a:rPr lang="en-US" sz="2800" dirty="0"/>
              <a:t>on under 1 and over 10 age group as these groups had higher proportions of cases.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Researcher also explored areas with/and without MSW assigned.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Researcher also explored areas with/ and without </a:t>
            </a:r>
            <a:r>
              <a:rPr lang="en-US" sz="2800" dirty="0"/>
              <a:t>regular multi-disciplinary </a:t>
            </a:r>
            <a:r>
              <a:rPr lang="en-US" sz="2800" dirty="0" smtClean="0"/>
              <a:t>meetings.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Some </a:t>
            </a:r>
            <a:r>
              <a:rPr lang="en-US" sz="2800" dirty="0"/>
              <a:t>staff had completed joint reports with Medical Social Work to </a:t>
            </a:r>
            <a:r>
              <a:rPr lang="en-US" sz="2800" dirty="0" err="1"/>
              <a:t>Tusla</a:t>
            </a:r>
            <a:r>
              <a:rPr lang="en-US" sz="2800" dirty="0"/>
              <a:t>.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8794655"/>
            <a:ext cx="9748171" cy="769948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 flipH="1">
            <a:off x="8771081" y="29305061"/>
            <a:ext cx="2017579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Emotional </a:t>
            </a:r>
            <a:r>
              <a:rPr lang="en-US" sz="2800" dirty="0"/>
              <a:t>Impact </a:t>
            </a:r>
            <a:r>
              <a:rPr lang="en-US" sz="2800" i="1" dirty="0"/>
              <a:t>“fear a child could not end up going into </a:t>
            </a:r>
            <a:r>
              <a:rPr lang="en-US" sz="2800" i="1" dirty="0" smtClean="0"/>
              <a:t>care. I </a:t>
            </a:r>
            <a:r>
              <a:rPr lang="en-US" sz="2800" i="1" dirty="0"/>
              <a:t>lost sleep over </a:t>
            </a:r>
            <a:r>
              <a:rPr lang="en-US" sz="2800" i="1" dirty="0" smtClean="0"/>
              <a:t>it</a:t>
            </a:r>
            <a:r>
              <a:rPr lang="en-US" sz="2800" dirty="0" smtClean="0"/>
              <a:t>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MSW </a:t>
            </a:r>
            <a:r>
              <a:rPr lang="en-US" sz="2800" dirty="0"/>
              <a:t>Access and Knowledge “</a:t>
            </a:r>
            <a:r>
              <a:rPr lang="en-US" sz="2800" i="1" dirty="0"/>
              <a:t>We’re </a:t>
            </a:r>
            <a:r>
              <a:rPr lang="en-US" sz="2800" i="1" dirty="0" smtClean="0"/>
              <a:t>dependent </a:t>
            </a:r>
            <a:r>
              <a:rPr lang="en-US" sz="2800" i="1" dirty="0"/>
              <a:t>to be given a steer on </a:t>
            </a:r>
            <a:r>
              <a:rPr lang="en-US" sz="2800" i="1" dirty="0" smtClean="0"/>
              <a:t>things</a:t>
            </a:r>
            <a:r>
              <a:rPr lang="en-US" sz="2800" dirty="0" smtClean="0"/>
              <a:t>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Challenging </a:t>
            </a:r>
            <a:r>
              <a:rPr lang="en-US" sz="2800" dirty="0"/>
              <a:t>professionals </a:t>
            </a:r>
            <a:r>
              <a:rPr lang="en-US" sz="2800" i="1" dirty="0"/>
              <a:t>“I’m not sure every consultant would be making the right call (about a child Protection case)…I’ve never heard of a case where social worker has taken the lead and said I’m not happy </a:t>
            </a:r>
            <a:r>
              <a:rPr lang="en-US" sz="2800" i="1" dirty="0" smtClean="0"/>
              <a:t>actually”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Tusla</a:t>
            </a:r>
            <a:r>
              <a:rPr lang="en-US" sz="2800" dirty="0" smtClean="0"/>
              <a:t> </a:t>
            </a:r>
            <a:r>
              <a:rPr lang="en-US" sz="2800" dirty="0"/>
              <a:t>and how MSW helps-interviewees spoke of benefit of a medical social worker who had previously worked in </a:t>
            </a:r>
            <a:r>
              <a:rPr lang="en-US" sz="2800" dirty="0" err="1" smtClean="0"/>
              <a:t>Tusla</a:t>
            </a:r>
            <a:endParaRPr lang="en-U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Leadership </a:t>
            </a:r>
            <a:r>
              <a:rPr lang="en-US" sz="2800" dirty="0"/>
              <a:t>and interpersonal competencies “</a:t>
            </a:r>
            <a:r>
              <a:rPr lang="en-US" sz="2800" i="1" dirty="0"/>
              <a:t>How do they show leadership? By acting. By doing what they do. I’m thinking of old footballers and best captains, they just play ball”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44103" y="10795309"/>
            <a:ext cx="10082407" cy="609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450</Words>
  <Application>Microsoft Office PowerPoint</Application>
  <PresentationFormat>Custom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>CHI @ Crumlin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Thompson</dc:creator>
  <cp:lastModifiedBy>Sheila McCrory</cp:lastModifiedBy>
  <cp:revision>42</cp:revision>
  <cp:lastPrinted>2021-08-31T10:26:43Z</cp:lastPrinted>
  <dcterms:created xsi:type="dcterms:W3CDTF">2021-07-26T11:26:17Z</dcterms:created>
  <dcterms:modified xsi:type="dcterms:W3CDTF">2021-08-31T11:00:18Z</dcterms:modified>
</cp:coreProperties>
</file>